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6" r:id="rId3"/>
    <p:sldId id="257" r:id="rId4"/>
    <p:sldId id="258" r:id="rId5"/>
    <p:sldId id="313" r:id="rId6"/>
    <p:sldId id="299" r:id="rId7"/>
    <p:sldId id="294" r:id="rId8"/>
    <p:sldId id="295" r:id="rId9"/>
    <p:sldId id="302" r:id="rId10"/>
    <p:sldId id="307" r:id="rId11"/>
    <p:sldId id="303" r:id="rId12"/>
    <p:sldId id="308" r:id="rId13"/>
    <p:sldId id="285" r:id="rId14"/>
    <p:sldId id="290" r:id="rId15"/>
    <p:sldId id="286" r:id="rId16"/>
    <p:sldId id="309" r:id="rId17"/>
    <p:sldId id="297" r:id="rId18"/>
    <p:sldId id="310" r:id="rId19"/>
    <p:sldId id="29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6028" autoAdjust="0"/>
  </p:normalViewPr>
  <p:slideViewPr>
    <p:cSldViewPr snapToGrid="0">
      <p:cViewPr varScale="1">
        <p:scale>
          <a:sx n="64" d="100"/>
          <a:sy n="64" d="100"/>
        </p:scale>
        <p:origin x="597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1CCC2-E18E-42B6-BE8E-BE6B07DDC28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2353492-5FA2-41BD-8E98-06E88B4E4B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Multiple Linear Regression</a:t>
          </a:r>
        </a:p>
      </dgm:t>
    </dgm:pt>
    <dgm:pt modelId="{1CCDC468-B9BF-4026-A824-BEB101263AC0}" type="parTrans" cxnId="{BDBCB02E-C0F6-498D-B1DC-DBB43B8B8E60}">
      <dgm:prSet/>
      <dgm:spPr/>
      <dgm:t>
        <a:bodyPr/>
        <a:lstStyle/>
        <a:p>
          <a:endParaRPr lang="en-US"/>
        </a:p>
      </dgm:t>
    </dgm:pt>
    <dgm:pt modelId="{FB22BCC6-D606-4493-A3C6-324EB711D7C8}" type="sibTrans" cxnId="{BDBCB02E-C0F6-498D-B1DC-DBB43B8B8E60}">
      <dgm:prSet/>
      <dgm:spPr/>
      <dgm:t>
        <a:bodyPr/>
        <a:lstStyle/>
        <a:p>
          <a:endParaRPr lang="en-US"/>
        </a:p>
      </dgm:t>
    </dgm:pt>
    <dgm:pt modelId="{94C4FA9D-EDB3-40C3-828A-59F0829075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Random Forest</a:t>
          </a:r>
        </a:p>
      </dgm:t>
    </dgm:pt>
    <dgm:pt modelId="{C8EFB075-F0BB-4DA9-8A06-75BD9C8B39BA}" type="parTrans" cxnId="{E092C081-D3A5-4D7B-9EE9-8CAD3E883153}">
      <dgm:prSet/>
      <dgm:spPr/>
      <dgm:t>
        <a:bodyPr/>
        <a:lstStyle/>
        <a:p>
          <a:endParaRPr lang="en-US"/>
        </a:p>
      </dgm:t>
    </dgm:pt>
    <dgm:pt modelId="{78FA80A9-3137-4C7C-9F4E-33A63EB1DE2B}" type="sibTrans" cxnId="{E092C081-D3A5-4D7B-9EE9-8CAD3E883153}">
      <dgm:prSet/>
      <dgm:spPr/>
      <dgm:t>
        <a:bodyPr/>
        <a:lstStyle/>
        <a:p>
          <a:endParaRPr lang="en-US"/>
        </a:p>
      </dgm:t>
    </dgm:pt>
    <dgm:pt modelId="{9367995E-9DC3-4925-82AC-AF2580D82545}" type="pres">
      <dgm:prSet presAssocID="{8241CCC2-E18E-42B6-BE8E-BE6B07DDC28C}" presName="root" presStyleCnt="0">
        <dgm:presLayoutVars>
          <dgm:dir/>
          <dgm:resizeHandles val="exact"/>
        </dgm:presLayoutVars>
      </dgm:prSet>
      <dgm:spPr/>
    </dgm:pt>
    <dgm:pt modelId="{C67D184B-C9B2-4661-BB9E-D33AE2F7F112}" type="pres">
      <dgm:prSet presAssocID="{72353492-5FA2-41BD-8E98-06E88B4E4B63}" presName="compNode" presStyleCnt="0"/>
      <dgm:spPr/>
    </dgm:pt>
    <dgm:pt modelId="{574B2DBE-7223-4CF6-B46C-254B8DE6ABB1}" type="pres">
      <dgm:prSet presAssocID="{72353492-5FA2-41BD-8E98-06E88B4E4B63}" presName="iconBgRect" presStyleLbl="bgShp" presStyleIdx="0" presStyleCnt="2"/>
      <dgm:spPr/>
    </dgm:pt>
    <dgm:pt modelId="{680798BB-9AD5-41AB-A589-44E4F3DE135F}" type="pres">
      <dgm:prSet presAssocID="{72353492-5FA2-41BD-8E98-06E88B4E4B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D02AAB5-22BF-4F2B-9F72-C196AA5243C9}" type="pres">
      <dgm:prSet presAssocID="{72353492-5FA2-41BD-8E98-06E88B4E4B63}" presName="spaceRect" presStyleCnt="0"/>
      <dgm:spPr/>
    </dgm:pt>
    <dgm:pt modelId="{35A1DF83-5DEC-4CB3-B5F1-84FF76009865}" type="pres">
      <dgm:prSet presAssocID="{72353492-5FA2-41BD-8E98-06E88B4E4B63}" presName="textRect" presStyleLbl="revTx" presStyleIdx="0" presStyleCnt="2">
        <dgm:presLayoutVars>
          <dgm:chMax val="1"/>
          <dgm:chPref val="1"/>
        </dgm:presLayoutVars>
      </dgm:prSet>
      <dgm:spPr/>
    </dgm:pt>
    <dgm:pt modelId="{E442449E-5BC6-48A7-9885-231D8E8608D8}" type="pres">
      <dgm:prSet presAssocID="{FB22BCC6-D606-4493-A3C6-324EB711D7C8}" presName="sibTrans" presStyleCnt="0"/>
      <dgm:spPr/>
    </dgm:pt>
    <dgm:pt modelId="{8C162756-C54A-4B9B-9C82-E427364DB3F0}" type="pres">
      <dgm:prSet presAssocID="{94C4FA9D-EDB3-40C3-828A-59F082907554}" presName="compNode" presStyleCnt="0"/>
      <dgm:spPr/>
    </dgm:pt>
    <dgm:pt modelId="{C1D9CA36-BF19-4AA3-9CFD-15DE03023B32}" type="pres">
      <dgm:prSet presAssocID="{94C4FA9D-EDB3-40C3-828A-59F082907554}" presName="iconBgRect" presStyleLbl="bgShp" presStyleIdx="1" presStyleCnt="2"/>
      <dgm:spPr/>
    </dgm:pt>
    <dgm:pt modelId="{A8041155-6BCC-4FE3-8E98-0AF9909488A0}" type="pres">
      <dgm:prSet presAssocID="{94C4FA9D-EDB3-40C3-828A-59F0829075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9C9F492B-B8FE-46A0-84CE-9D58D1D123C9}" type="pres">
      <dgm:prSet presAssocID="{94C4FA9D-EDB3-40C3-828A-59F082907554}" presName="spaceRect" presStyleCnt="0"/>
      <dgm:spPr/>
    </dgm:pt>
    <dgm:pt modelId="{DB48C65F-1660-4463-AF0B-AE42512D5E67}" type="pres">
      <dgm:prSet presAssocID="{94C4FA9D-EDB3-40C3-828A-59F0829075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DBCB02E-C0F6-498D-B1DC-DBB43B8B8E60}" srcId="{8241CCC2-E18E-42B6-BE8E-BE6B07DDC28C}" destId="{72353492-5FA2-41BD-8E98-06E88B4E4B63}" srcOrd="0" destOrd="0" parTransId="{1CCDC468-B9BF-4026-A824-BEB101263AC0}" sibTransId="{FB22BCC6-D606-4493-A3C6-324EB711D7C8}"/>
    <dgm:cxn modelId="{1D3E9B7F-5D3A-49F6-995B-3EC06AD0A567}" type="presOf" srcId="{8241CCC2-E18E-42B6-BE8E-BE6B07DDC28C}" destId="{9367995E-9DC3-4925-82AC-AF2580D82545}" srcOrd="0" destOrd="0" presId="urn:microsoft.com/office/officeart/2018/5/layout/IconCircleLabelList"/>
    <dgm:cxn modelId="{E092C081-D3A5-4D7B-9EE9-8CAD3E883153}" srcId="{8241CCC2-E18E-42B6-BE8E-BE6B07DDC28C}" destId="{94C4FA9D-EDB3-40C3-828A-59F082907554}" srcOrd="1" destOrd="0" parTransId="{C8EFB075-F0BB-4DA9-8A06-75BD9C8B39BA}" sibTransId="{78FA80A9-3137-4C7C-9F4E-33A63EB1DE2B}"/>
    <dgm:cxn modelId="{FF66249A-D10D-4DBE-A45D-B2302DAC84E0}" type="presOf" srcId="{72353492-5FA2-41BD-8E98-06E88B4E4B63}" destId="{35A1DF83-5DEC-4CB3-B5F1-84FF76009865}" srcOrd="0" destOrd="0" presId="urn:microsoft.com/office/officeart/2018/5/layout/IconCircleLabelList"/>
    <dgm:cxn modelId="{43E668FD-E930-4E44-829F-BA6CEB64E773}" type="presOf" srcId="{94C4FA9D-EDB3-40C3-828A-59F082907554}" destId="{DB48C65F-1660-4463-AF0B-AE42512D5E67}" srcOrd="0" destOrd="0" presId="urn:microsoft.com/office/officeart/2018/5/layout/IconCircleLabelList"/>
    <dgm:cxn modelId="{E9BA6DC0-739C-4540-B50E-0B29E3165128}" type="presParOf" srcId="{9367995E-9DC3-4925-82AC-AF2580D82545}" destId="{C67D184B-C9B2-4661-BB9E-D33AE2F7F112}" srcOrd="0" destOrd="0" presId="urn:microsoft.com/office/officeart/2018/5/layout/IconCircleLabelList"/>
    <dgm:cxn modelId="{265C24ED-ADA5-4261-8F32-0B2E4C45352F}" type="presParOf" srcId="{C67D184B-C9B2-4661-BB9E-D33AE2F7F112}" destId="{574B2DBE-7223-4CF6-B46C-254B8DE6ABB1}" srcOrd="0" destOrd="0" presId="urn:microsoft.com/office/officeart/2018/5/layout/IconCircleLabelList"/>
    <dgm:cxn modelId="{A531AE22-A847-42E6-ABA3-F81FB2EE1717}" type="presParOf" srcId="{C67D184B-C9B2-4661-BB9E-D33AE2F7F112}" destId="{680798BB-9AD5-41AB-A589-44E4F3DE135F}" srcOrd="1" destOrd="0" presId="urn:microsoft.com/office/officeart/2018/5/layout/IconCircleLabelList"/>
    <dgm:cxn modelId="{AF5BA648-0018-4387-A4BE-F9F140A94681}" type="presParOf" srcId="{C67D184B-C9B2-4661-BB9E-D33AE2F7F112}" destId="{CD02AAB5-22BF-4F2B-9F72-C196AA5243C9}" srcOrd="2" destOrd="0" presId="urn:microsoft.com/office/officeart/2018/5/layout/IconCircleLabelList"/>
    <dgm:cxn modelId="{5B1EED2C-E1CD-4AB8-9068-E3FC51D0F224}" type="presParOf" srcId="{C67D184B-C9B2-4661-BB9E-D33AE2F7F112}" destId="{35A1DF83-5DEC-4CB3-B5F1-84FF76009865}" srcOrd="3" destOrd="0" presId="urn:microsoft.com/office/officeart/2018/5/layout/IconCircleLabelList"/>
    <dgm:cxn modelId="{D794BA68-9A4C-45DA-BBC0-ACC3463A81B6}" type="presParOf" srcId="{9367995E-9DC3-4925-82AC-AF2580D82545}" destId="{E442449E-5BC6-48A7-9885-231D8E8608D8}" srcOrd="1" destOrd="0" presId="urn:microsoft.com/office/officeart/2018/5/layout/IconCircleLabelList"/>
    <dgm:cxn modelId="{B6FE2639-744F-430C-93E2-10044166CBE7}" type="presParOf" srcId="{9367995E-9DC3-4925-82AC-AF2580D82545}" destId="{8C162756-C54A-4B9B-9C82-E427364DB3F0}" srcOrd="2" destOrd="0" presId="urn:microsoft.com/office/officeart/2018/5/layout/IconCircleLabelList"/>
    <dgm:cxn modelId="{C8597035-2FA2-41D4-82B9-487CC414DEB5}" type="presParOf" srcId="{8C162756-C54A-4B9B-9C82-E427364DB3F0}" destId="{C1D9CA36-BF19-4AA3-9CFD-15DE03023B32}" srcOrd="0" destOrd="0" presId="urn:microsoft.com/office/officeart/2018/5/layout/IconCircleLabelList"/>
    <dgm:cxn modelId="{5A239077-F1D8-492C-AC92-20408F6F6CEB}" type="presParOf" srcId="{8C162756-C54A-4B9B-9C82-E427364DB3F0}" destId="{A8041155-6BCC-4FE3-8E98-0AF9909488A0}" srcOrd="1" destOrd="0" presId="urn:microsoft.com/office/officeart/2018/5/layout/IconCircleLabelList"/>
    <dgm:cxn modelId="{77F38874-C04D-49C6-A84B-27582B9E7F77}" type="presParOf" srcId="{8C162756-C54A-4B9B-9C82-E427364DB3F0}" destId="{9C9F492B-B8FE-46A0-84CE-9D58D1D123C9}" srcOrd="2" destOrd="0" presId="urn:microsoft.com/office/officeart/2018/5/layout/IconCircleLabelList"/>
    <dgm:cxn modelId="{8725367B-3100-48A5-B16A-55685B136BCE}" type="presParOf" srcId="{8C162756-C54A-4B9B-9C82-E427364DB3F0}" destId="{DB48C65F-1660-4463-AF0B-AE42512D5E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49FF6-504B-4A80-8907-59D1F3102D0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91751-9FBA-4DF7-A8F8-9BF8007D2193}">
      <dgm:prSet/>
      <dgm:spPr/>
      <dgm:t>
        <a:bodyPr/>
        <a:lstStyle/>
        <a:p>
          <a:r>
            <a:rPr lang="en-US" dirty="0"/>
            <a:t>Missing data </a:t>
          </a:r>
        </a:p>
      </dgm:t>
    </dgm:pt>
    <dgm:pt modelId="{C96C62AF-8716-42FB-8851-3891505F725E}" type="parTrans" cxnId="{25B752C9-09DE-453F-A61C-A4A8C98CD7A8}">
      <dgm:prSet/>
      <dgm:spPr/>
      <dgm:t>
        <a:bodyPr/>
        <a:lstStyle/>
        <a:p>
          <a:endParaRPr lang="en-US"/>
        </a:p>
      </dgm:t>
    </dgm:pt>
    <dgm:pt modelId="{3E81BADA-74E2-44F1-BE2C-23E1B7F5D599}" type="sibTrans" cxnId="{25B752C9-09DE-453F-A61C-A4A8C98CD7A8}">
      <dgm:prSet/>
      <dgm:spPr/>
      <dgm:t>
        <a:bodyPr/>
        <a:lstStyle/>
        <a:p>
          <a:endParaRPr lang="en-US"/>
        </a:p>
      </dgm:t>
    </dgm:pt>
    <dgm:pt modelId="{57753B7A-4C85-4EF7-B13B-83EE38818422}">
      <dgm:prSet/>
      <dgm:spPr/>
      <dgm:t>
        <a:bodyPr/>
        <a:lstStyle/>
        <a:p>
          <a:r>
            <a:rPr lang="en-US" dirty="0"/>
            <a:t>Categorical data</a:t>
          </a:r>
        </a:p>
      </dgm:t>
    </dgm:pt>
    <dgm:pt modelId="{73B8BD27-621F-4F02-B4E8-0F7EAEDCEE2D}" type="parTrans" cxnId="{208F0973-DA75-4638-A206-CD6AAD50FE61}">
      <dgm:prSet/>
      <dgm:spPr/>
      <dgm:t>
        <a:bodyPr/>
        <a:lstStyle/>
        <a:p>
          <a:endParaRPr lang="en-US"/>
        </a:p>
      </dgm:t>
    </dgm:pt>
    <dgm:pt modelId="{FFF84643-615E-46E9-AD9D-C9BD7D63DABB}" type="sibTrans" cxnId="{208F0973-DA75-4638-A206-CD6AAD50FE61}">
      <dgm:prSet/>
      <dgm:spPr/>
      <dgm:t>
        <a:bodyPr/>
        <a:lstStyle/>
        <a:p>
          <a:endParaRPr lang="en-US"/>
        </a:p>
      </dgm:t>
    </dgm:pt>
    <dgm:pt modelId="{3216A565-A4E1-4DB4-8301-6342FBA75F54}">
      <dgm:prSet/>
      <dgm:spPr/>
      <dgm:t>
        <a:bodyPr/>
        <a:lstStyle/>
        <a:p>
          <a:r>
            <a:rPr lang="en-US" dirty="0"/>
            <a:t>BMI= 10000. * </a:t>
          </a:r>
          <a:r>
            <a:rPr lang="en-US" dirty="0" err="1"/>
            <a:t>weight_kg</a:t>
          </a:r>
          <a:r>
            <a:rPr lang="en-US" dirty="0"/>
            <a:t> /height_cm^2</a:t>
          </a:r>
        </a:p>
      </dgm:t>
    </dgm:pt>
    <dgm:pt modelId="{8F1B5678-EEA9-4C72-9254-A5F2160DD037}" type="parTrans" cxnId="{C2A71A12-AF05-4638-A85D-FCA17A9C77EB}">
      <dgm:prSet/>
      <dgm:spPr/>
      <dgm:t>
        <a:bodyPr/>
        <a:lstStyle/>
        <a:p>
          <a:endParaRPr lang="en-US"/>
        </a:p>
      </dgm:t>
    </dgm:pt>
    <dgm:pt modelId="{7CF003DF-E46A-4768-82FC-D5A8911ACD3F}" type="sibTrans" cxnId="{C2A71A12-AF05-4638-A85D-FCA17A9C77EB}">
      <dgm:prSet/>
      <dgm:spPr/>
      <dgm:t>
        <a:bodyPr/>
        <a:lstStyle/>
        <a:p>
          <a:endParaRPr lang="en-US"/>
        </a:p>
      </dgm:t>
    </dgm:pt>
    <dgm:pt modelId="{DF1EA50C-D4F4-4070-835A-37581106DC00}">
      <dgm:prSet/>
      <dgm:spPr/>
      <dgm:t>
        <a:bodyPr/>
        <a:lstStyle/>
        <a:p>
          <a:r>
            <a:rPr lang="en-US" dirty="0"/>
            <a:t>Players vs. Goalkeepers</a:t>
          </a:r>
        </a:p>
      </dgm:t>
    </dgm:pt>
    <dgm:pt modelId="{F2C624E5-8DFE-4283-824F-95AA8DE7E852}" type="parTrans" cxnId="{D76D653D-414B-43E7-9D8F-820F7AEC570B}">
      <dgm:prSet/>
      <dgm:spPr/>
      <dgm:t>
        <a:bodyPr/>
        <a:lstStyle/>
        <a:p>
          <a:endParaRPr lang="en-US"/>
        </a:p>
      </dgm:t>
    </dgm:pt>
    <dgm:pt modelId="{AD198E78-6AA1-4F83-92A9-D252E8B111B9}" type="sibTrans" cxnId="{D76D653D-414B-43E7-9D8F-820F7AEC570B}">
      <dgm:prSet/>
      <dgm:spPr/>
      <dgm:t>
        <a:bodyPr/>
        <a:lstStyle/>
        <a:p>
          <a:endParaRPr lang="en-US"/>
        </a:p>
      </dgm:t>
    </dgm:pt>
    <dgm:pt modelId="{A2C17630-9970-4795-B034-D1CDE3EC9BEF}">
      <dgm:prSet/>
      <dgm:spPr/>
      <dgm:t>
        <a:bodyPr/>
        <a:lstStyle/>
        <a:p>
          <a:r>
            <a:rPr lang="en-US" dirty="0"/>
            <a:t>Training set and Test set</a:t>
          </a:r>
        </a:p>
      </dgm:t>
    </dgm:pt>
    <dgm:pt modelId="{261AAE9F-3880-4315-958D-1700656E2434}" type="parTrans" cxnId="{9C9A08F4-9ABC-4EB5-89B7-15DAFA936C91}">
      <dgm:prSet/>
      <dgm:spPr/>
      <dgm:t>
        <a:bodyPr/>
        <a:lstStyle/>
        <a:p>
          <a:endParaRPr lang="en-US"/>
        </a:p>
      </dgm:t>
    </dgm:pt>
    <dgm:pt modelId="{B2FB8604-DFCF-4B42-88D6-EC7FE53491AC}" type="sibTrans" cxnId="{9C9A08F4-9ABC-4EB5-89B7-15DAFA936C91}">
      <dgm:prSet/>
      <dgm:spPr/>
      <dgm:t>
        <a:bodyPr/>
        <a:lstStyle/>
        <a:p>
          <a:endParaRPr lang="en-US"/>
        </a:p>
      </dgm:t>
    </dgm:pt>
    <dgm:pt modelId="{F31E1944-F024-4BC4-9BA2-7FBBD442AEDD}" type="pres">
      <dgm:prSet presAssocID="{9A249FF6-504B-4A80-8907-59D1F3102D03}" presName="vert0" presStyleCnt="0">
        <dgm:presLayoutVars>
          <dgm:dir/>
          <dgm:animOne val="branch"/>
          <dgm:animLvl val="lvl"/>
        </dgm:presLayoutVars>
      </dgm:prSet>
      <dgm:spPr/>
    </dgm:pt>
    <dgm:pt modelId="{AC23FE5D-2F41-41D4-9BE6-FBC44243FE3E}" type="pres">
      <dgm:prSet presAssocID="{39A91751-9FBA-4DF7-A8F8-9BF8007D2193}" presName="thickLine" presStyleLbl="alignNode1" presStyleIdx="0" presStyleCnt="5"/>
      <dgm:spPr/>
    </dgm:pt>
    <dgm:pt modelId="{427EB599-76BA-4A71-A994-5ACE5488C3C3}" type="pres">
      <dgm:prSet presAssocID="{39A91751-9FBA-4DF7-A8F8-9BF8007D2193}" presName="horz1" presStyleCnt="0"/>
      <dgm:spPr/>
    </dgm:pt>
    <dgm:pt modelId="{1278F22D-7484-47D5-BB1C-65FA028091CA}" type="pres">
      <dgm:prSet presAssocID="{39A91751-9FBA-4DF7-A8F8-9BF8007D2193}" presName="tx1" presStyleLbl="revTx" presStyleIdx="0" presStyleCnt="5"/>
      <dgm:spPr/>
    </dgm:pt>
    <dgm:pt modelId="{C0C2FEB2-7A34-476C-9B10-7C9AE7BCC6F6}" type="pres">
      <dgm:prSet presAssocID="{39A91751-9FBA-4DF7-A8F8-9BF8007D2193}" presName="vert1" presStyleCnt="0"/>
      <dgm:spPr/>
    </dgm:pt>
    <dgm:pt modelId="{9CFC77D8-4A3F-42D1-81FB-014C6AF61D05}" type="pres">
      <dgm:prSet presAssocID="{57753B7A-4C85-4EF7-B13B-83EE38818422}" presName="thickLine" presStyleLbl="alignNode1" presStyleIdx="1" presStyleCnt="5"/>
      <dgm:spPr/>
    </dgm:pt>
    <dgm:pt modelId="{649C4479-0019-4F5C-AB8D-27B1EC9BA910}" type="pres">
      <dgm:prSet presAssocID="{57753B7A-4C85-4EF7-B13B-83EE38818422}" presName="horz1" presStyleCnt="0"/>
      <dgm:spPr/>
    </dgm:pt>
    <dgm:pt modelId="{6E411AB6-49EF-4D04-A191-1D60681B62DD}" type="pres">
      <dgm:prSet presAssocID="{57753B7A-4C85-4EF7-B13B-83EE38818422}" presName="tx1" presStyleLbl="revTx" presStyleIdx="1" presStyleCnt="5"/>
      <dgm:spPr/>
    </dgm:pt>
    <dgm:pt modelId="{D67C050E-1185-4DF5-9AC1-C99B2A81C156}" type="pres">
      <dgm:prSet presAssocID="{57753B7A-4C85-4EF7-B13B-83EE38818422}" presName="vert1" presStyleCnt="0"/>
      <dgm:spPr/>
    </dgm:pt>
    <dgm:pt modelId="{6D72EF5F-FE56-4EA5-B4C8-8A984EB3CB92}" type="pres">
      <dgm:prSet presAssocID="{3216A565-A4E1-4DB4-8301-6342FBA75F54}" presName="thickLine" presStyleLbl="alignNode1" presStyleIdx="2" presStyleCnt="5"/>
      <dgm:spPr/>
    </dgm:pt>
    <dgm:pt modelId="{8F8ED7F4-0894-4ED5-9867-9B2C405C8CC5}" type="pres">
      <dgm:prSet presAssocID="{3216A565-A4E1-4DB4-8301-6342FBA75F54}" presName="horz1" presStyleCnt="0"/>
      <dgm:spPr/>
    </dgm:pt>
    <dgm:pt modelId="{9153A867-97CC-436C-BCC2-08D3B6868458}" type="pres">
      <dgm:prSet presAssocID="{3216A565-A4E1-4DB4-8301-6342FBA75F54}" presName="tx1" presStyleLbl="revTx" presStyleIdx="2" presStyleCnt="5"/>
      <dgm:spPr/>
    </dgm:pt>
    <dgm:pt modelId="{CAD701B4-BAD0-440A-BE9F-4264481D1A02}" type="pres">
      <dgm:prSet presAssocID="{3216A565-A4E1-4DB4-8301-6342FBA75F54}" presName="vert1" presStyleCnt="0"/>
      <dgm:spPr/>
    </dgm:pt>
    <dgm:pt modelId="{CB0B8033-A99E-4108-93E3-E123E1D747B6}" type="pres">
      <dgm:prSet presAssocID="{DF1EA50C-D4F4-4070-835A-37581106DC00}" presName="thickLine" presStyleLbl="alignNode1" presStyleIdx="3" presStyleCnt="5"/>
      <dgm:spPr/>
    </dgm:pt>
    <dgm:pt modelId="{9A495D1C-3D9A-441B-91D0-6D3B69307EB6}" type="pres">
      <dgm:prSet presAssocID="{DF1EA50C-D4F4-4070-835A-37581106DC00}" presName="horz1" presStyleCnt="0"/>
      <dgm:spPr/>
    </dgm:pt>
    <dgm:pt modelId="{9159E890-E251-4A59-8781-B24A590A8FF4}" type="pres">
      <dgm:prSet presAssocID="{DF1EA50C-D4F4-4070-835A-37581106DC00}" presName="tx1" presStyleLbl="revTx" presStyleIdx="3" presStyleCnt="5"/>
      <dgm:spPr/>
    </dgm:pt>
    <dgm:pt modelId="{9B7DF195-BF4A-4ECF-8073-2DBDF95E6C66}" type="pres">
      <dgm:prSet presAssocID="{DF1EA50C-D4F4-4070-835A-37581106DC00}" presName="vert1" presStyleCnt="0"/>
      <dgm:spPr/>
    </dgm:pt>
    <dgm:pt modelId="{ECDA78D3-0252-4FAC-B99E-896577358C50}" type="pres">
      <dgm:prSet presAssocID="{A2C17630-9970-4795-B034-D1CDE3EC9BEF}" presName="thickLine" presStyleLbl="alignNode1" presStyleIdx="4" presStyleCnt="5"/>
      <dgm:spPr/>
    </dgm:pt>
    <dgm:pt modelId="{2E73F3C6-7F28-4920-A6BA-04E12775C11C}" type="pres">
      <dgm:prSet presAssocID="{A2C17630-9970-4795-B034-D1CDE3EC9BEF}" presName="horz1" presStyleCnt="0"/>
      <dgm:spPr/>
    </dgm:pt>
    <dgm:pt modelId="{DF56450A-3BD5-4AD5-AD5E-E391595BA8C6}" type="pres">
      <dgm:prSet presAssocID="{A2C17630-9970-4795-B034-D1CDE3EC9BEF}" presName="tx1" presStyleLbl="revTx" presStyleIdx="4" presStyleCnt="5"/>
      <dgm:spPr/>
    </dgm:pt>
    <dgm:pt modelId="{2A8982AD-3FD4-4BE0-9F14-AEBA52E16768}" type="pres">
      <dgm:prSet presAssocID="{A2C17630-9970-4795-B034-D1CDE3EC9BEF}" presName="vert1" presStyleCnt="0"/>
      <dgm:spPr/>
    </dgm:pt>
  </dgm:ptLst>
  <dgm:cxnLst>
    <dgm:cxn modelId="{C2A71A12-AF05-4638-A85D-FCA17A9C77EB}" srcId="{9A249FF6-504B-4A80-8907-59D1F3102D03}" destId="{3216A565-A4E1-4DB4-8301-6342FBA75F54}" srcOrd="2" destOrd="0" parTransId="{8F1B5678-EEA9-4C72-9254-A5F2160DD037}" sibTransId="{7CF003DF-E46A-4768-82FC-D5A8911ACD3F}"/>
    <dgm:cxn modelId="{950F7E30-38FA-48C4-919C-FF1F872D79BD}" type="presOf" srcId="{A2C17630-9970-4795-B034-D1CDE3EC9BEF}" destId="{DF56450A-3BD5-4AD5-AD5E-E391595BA8C6}" srcOrd="0" destOrd="0" presId="urn:microsoft.com/office/officeart/2008/layout/LinedList"/>
    <dgm:cxn modelId="{D76D653D-414B-43E7-9D8F-820F7AEC570B}" srcId="{9A249FF6-504B-4A80-8907-59D1F3102D03}" destId="{DF1EA50C-D4F4-4070-835A-37581106DC00}" srcOrd="3" destOrd="0" parTransId="{F2C624E5-8DFE-4283-824F-95AA8DE7E852}" sibTransId="{AD198E78-6AA1-4F83-92A9-D252E8B111B9}"/>
    <dgm:cxn modelId="{C05C4C44-86E1-43AF-B731-94E86F4205B5}" type="presOf" srcId="{39A91751-9FBA-4DF7-A8F8-9BF8007D2193}" destId="{1278F22D-7484-47D5-BB1C-65FA028091CA}" srcOrd="0" destOrd="0" presId="urn:microsoft.com/office/officeart/2008/layout/LinedList"/>
    <dgm:cxn modelId="{618C5346-460D-421D-AF98-15F319A8C6C5}" type="presOf" srcId="{DF1EA50C-D4F4-4070-835A-37581106DC00}" destId="{9159E890-E251-4A59-8781-B24A590A8FF4}" srcOrd="0" destOrd="0" presId="urn:microsoft.com/office/officeart/2008/layout/LinedList"/>
    <dgm:cxn modelId="{208F0973-DA75-4638-A206-CD6AAD50FE61}" srcId="{9A249FF6-504B-4A80-8907-59D1F3102D03}" destId="{57753B7A-4C85-4EF7-B13B-83EE38818422}" srcOrd="1" destOrd="0" parTransId="{73B8BD27-621F-4F02-B4E8-0F7EAEDCEE2D}" sibTransId="{FFF84643-615E-46E9-AD9D-C9BD7D63DABB}"/>
    <dgm:cxn modelId="{41B78255-A778-49AF-A585-1D18AE0B2AFD}" type="presOf" srcId="{3216A565-A4E1-4DB4-8301-6342FBA75F54}" destId="{9153A867-97CC-436C-BCC2-08D3B6868458}" srcOrd="0" destOrd="0" presId="urn:microsoft.com/office/officeart/2008/layout/LinedList"/>
    <dgm:cxn modelId="{2DFCFF75-C05F-470D-AEF3-4B60D7C9F22F}" type="presOf" srcId="{9A249FF6-504B-4A80-8907-59D1F3102D03}" destId="{F31E1944-F024-4BC4-9BA2-7FBBD442AEDD}" srcOrd="0" destOrd="0" presId="urn:microsoft.com/office/officeart/2008/layout/LinedList"/>
    <dgm:cxn modelId="{B46FE5B1-683A-4AF4-A719-AB2C87C1858D}" type="presOf" srcId="{57753B7A-4C85-4EF7-B13B-83EE38818422}" destId="{6E411AB6-49EF-4D04-A191-1D60681B62DD}" srcOrd="0" destOrd="0" presId="urn:microsoft.com/office/officeart/2008/layout/LinedList"/>
    <dgm:cxn modelId="{25B752C9-09DE-453F-A61C-A4A8C98CD7A8}" srcId="{9A249FF6-504B-4A80-8907-59D1F3102D03}" destId="{39A91751-9FBA-4DF7-A8F8-9BF8007D2193}" srcOrd="0" destOrd="0" parTransId="{C96C62AF-8716-42FB-8851-3891505F725E}" sibTransId="{3E81BADA-74E2-44F1-BE2C-23E1B7F5D599}"/>
    <dgm:cxn modelId="{9C9A08F4-9ABC-4EB5-89B7-15DAFA936C91}" srcId="{9A249FF6-504B-4A80-8907-59D1F3102D03}" destId="{A2C17630-9970-4795-B034-D1CDE3EC9BEF}" srcOrd="4" destOrd="0" parTransId="{261AAE9F-3880-4315-958D-1700656E2434}" sibTransId="{B2FB8604-DFCF-4B42-88D6-EC7FE53491AC}"/>
    <dgm:cxn modelId="{11007C6B-2244-4B92-8269-605B488C57D2}" type="presParOf" srcId="{F31E1944-F024-4BC4-9BA2-7FBBD442AEDD}" destId="{AC23FE5D-2F41-41D4-9BE6-FBC44243FE3E}" srcOrd="0" destOrd="0" presId="urn:microsoft.com/office/officeart/2008/layout/LinedList"/>
    <dgm:cxn modelId="{144CF7FC-CFF1-4DA2-AEC9-CF517CE14387}" type="presParOf" srcId="{F31E1944-F024-4BC4-9BA2-7FBBD442AEDD}" destId="{427EB599-76BA-4A71-A994-5ACE5488C3C3}" srcOrd="1" destOrd="0" presId="urn:microsoft.com/office/officeart/2008/layout/LinedList"/>
    <dgm:cxn modelId="{FC0A5D53-5CB7-44C7-9B91-0CB8010FCB5D}" type="presParOf" srcId="{427EB599-76BA-4A71-A994-5ACE5488C3C3}" destId="{1278F22D-7484-47D5-BB1C-65FA028091CA}" srcOrd="0" destOrd="0" presId="urn:microsoft.com/office/officeart/2008/layout/LinedList"/>
    <dgm:cxn modelId="{2BE7A5EC-06ED-4B1A-B23B-FC9079C65657}" type="presParOf" srcId="{427EB599-76BA-4A71-A994-5ACE5488C3C3}" destId="{C0C2FEB2-7A34-476C-9B10-7C9AE7BCC6F6}" srcOrd="1" destOrd="0" presId="urn:microsoft.com/office/officeart/2008/layout/LinedList"/>
    <dgm:cxn modelId="{6329E644-8B14-49F9-B43F-B16EACA00847}" type="presParOf" srcId="{F31E1944-F024-4BC4-9BA2-7FBBD442AEDD}" destId="{9CFC77D8-4A3F-42D1-81FB-014C6AF61D05}" srcOrd="2" destOrd="0" presId="urn:microsoft.com/office/officeart/2008/layout/LinedList"/>
    <dgm:cxn modelId="{6B6C7EB0-DC75-455E-9C3D-4279589471A8}" type="presParOf" srcId="{F31E1944-F024-4BC4-9BA2-7FBBD442AEDD}" destId="{649C4479-0019-4F5C-AB8D-27B1EC9BA910}" srcOrd="3" destOrd="0" presId="urn:microsoft.com/office/officeart/2008/layout/LinedList"/>
    <dgm:cxn modelId="{EC112E9D-3DAF-4236-8336-1D0BC189E87C}" type="presParOf" srcId="{649C4479-0019-4F5C-AB8D-27B1EC9BA910}" destId="{6E411AB6-49EF-4D04-A191-1D60681B62DD}" srcOrd="0" destOrd="0" presId="urn:microsoft.com/office/officeart/2008/layout/LinedList"/>
    <dgm:cxn modelId="{694FADE7-15E9-4586-A374-769DE37A61DB}" type="presParOf" srcId="{649C4479-0019-4F5C-AB8D-27B1EC9BA910}" destId="{D67C050E-1185-4DF5-9AC1-C99B2A81C156}" srcOrd="1" destOrd="0" presId="urn:microsoft.com/office/officeart/2008/layout/LinedList"/>
    <dgm:cxn modelId="{E8DDA8F9-4CFC-4FEE-ABA7-55201444F187}" type="presParOf" srcId="{F31E1944-F024-4BC4-9BA2-7FBBD442AEDD}" destId="{6D72EF5F-FE56-4EA5-B4C8-8A984EB3CB92}" srcOrd="4" destOrd="0" presId="urn:microsoft.com/office/officeart/2008/layout/LinedList"/>
    <dgm:cxn modelId="{6BF5007D-C223-47C7-8CA7-B834B51492EA}" type="presParOf" srcId="{F31E1944-F024-4BC4-9BA2-7FBBD442AEDD}" destId="{8F8ED7F4-0894-4ED5-9867-9B2C405C8CC5}" srcOrd="5" destOrd="0" presId="urn:microsoft.com/office/officeart/2008/layout/LinedList"/>
    <dgm:cxn modelId="{F0E845E4-14AD-462F-9C04-9ED6949740D1}" type="presParOf" srcId="{8F8ED7F4-0894-4ED5-9867-9B2C405C8CC5}" destId="{9153A867-97CC-436C-BCC2-08D3B6868458}" srcOrd="0" destOrd="0" presId="urn:microsoft.com/office/officeart/2008/layout/LinedList"/>
    <dgm:cxn modelId="{47ADF529-44A0-42A4-96C7-5DA2E02432A1}" type="presParOf" srcId="{8F8ED7F4-0894-4ED5-9867-9B2C405C8CC5}" destId="{CAD701B4-BAD0-440A-BE9F-4264481D1A02}" srcOrd="1" destOrd="0" presId="urn:microsoft.com/office/officeart/2008/layout/LinedList"/>
    <dgm:cxn modelId="{CA6C423D-DE92-4B32-B8B5-FB69443E32A2}" type="presParOf" srcId="{F31E1944-F024-4BC4-9BA2-7FBBD442AEDD}" destId="{CB0B8033-A99E-4108-93E3-E123E1D747B6}" srcOrd="6" destOrd="0" presId="urn:microsoft.com/office/officeart/2008/layout/LinedList"/>
    <dgm:cxn modelId="{807B6067-8AEC-4A35-9DCD-758170B96349}" type="presParOf" srcId="{F31E1944-F024-4BC4-9BA2-7FBBD442AEDD}" destId="{9A495D1C-3D9A-441B-91D0-6D3B69307EB6}" srcOrd="7" destOrd="0" presId="urn:microsoft.com/office/officeart/2008/layout/LinedList"/>
    <dgm:cxn modelId="{1DDC180A-F010-477F-A9C1-0B57E7A6EB79}" type="presParOf" srcId="{9A495D1C-3D9A-441B-91D0-6D3B69307EB6}" destId="{9159E890-E251-4A59-8781-B24A590A8FF4}" srcOrd="0" destOrd="0" presId="urn:microsoft.com/office/officeart/2008/layout/LinedList"/>
    <dgm:cxn modelId="{2AA67D78-915C-4C09-8C16-2D068E59C239}" type="presParOf" srcId="{9A495D1C-3D9A-441B-91D0-6D3B69307EB6}" destId="{9B7DF195-BF4A-4ECF-8073-2DBDF95E6C66}" srcOrd="1" destOrd="0" presId="urn:microsoft.com/office/officeart/2008/layout/LinedList"/>
    <dgm:cxn modelId="{FDA6211A-CBE5-4616-91EE-CF8419003700}" type="presParOf" srcId="{F31E1944-F024-4BC4-9BA2-7FBBD442AEDD}" destId="{ECDA78D3-0252-4FAC-B99E-896577358C50}" srcOrd="8" destOrd="0" presId="urn:microsoft.com/office/officeart/2008/layout/LinedList"/>
    <dgm:cxn modelId="{ECEC8008-E104-42EB-BC8E-115DE858967B}" type="presParOf" srcId="{F31E1944-F024-4BC4-9BA2-7FBBD442AEDD}" destId="{2E73F3C6-7F28-4920-A6BA-04E12775C11C}" srcOrd="9" destOrd="0" presId="urn:microsoft.com/office/officeart/2008/layout/LinedList"/>
    <dgm:cxn modelId="{2A181E4F-655F-420E-9D5D-D563ADEBA879}" type="presParOf" srcId="{2E73F3C6-7F28-4920-A6BA-04E12775C11C}" destId="{DF56450A-3BD5-4AD5-AD5E-E391595BA8C6}" srcOrd="0" destOrd="0" presId="urn:microsoft.com/office/officeart/2008/layout/LinedList"/>
    <dgm:cxn modelId="{FBA89649-B350-4692-9756-D5499D2CB6E5}" type="presParOf" srcId="{2E73F3C6-7F28-4920-A6BA-04E12775C11C}" destId="{2A8982AD-3FD4-4BE0-9F14-AEBA52E1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6E77A2-7794-4856-A1F1-701FCD5C7F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BD51CD-FAEC-4D1D-86A6-C7BDC1A2FE12}">
      <dgm:prSet/>
      <dgm:spPr/>
      <dgm:t>
        <a:bodyPr/>
        <a:lstStyle/>
        <a:p>
          <a:r>
            <a:rPr lang="en-US"/>
            <a:t>Transformation: Box-Cox for Response variable</a:t>
          </a:r>
        </a:p>
      </dgm:t>
    </dgm:pt>
    <dgm:pt modelId="{9F1E0071-0DAC-4EEF-BE01-DE26C10FDD4D}" type="parTrans" cxnId="{D11DCBFF-376B-4BFD-A0A6-EAE69B79FDF0}">
      <dgm:prSet/>
      <dgm:spPr/>
      <dgm:t>
        <a:bodyPr/>
        <a:lstStyle/>
        <a:p>
          <a:endParaRPr lang="en-US"/>
        </a:p>
      </dgm:t>
    </dgm:pt>
    <dgm:pt modelId="{795AD7B2-7B8E-4742-8A7C-3AF2517BFC62}" type="sibTrans" cxnId="{D11DCBFF-376B-4BFD-A0A6-EAE69B79FDF0}">
      <dgm:prSet/>
      <dgm:spPr/>
      <dgm:t>
        <a:bodyPr/>
        <a:lstStyle/>
        <a:p>
          <a:endParaRPr lang="en-US"/>
        </a:p>
      </dgm:t>
    </dgm:pt>
    <dgm:pt modelId="{44899E29-951C-4909-91E8-B5DC88D5EE00}">
      <dgm:prSet/>
      <dgm:spPr/>
      <dgm:t>
        <a:bodyPr/>
        <a:lstStyle/>
        <a:p>
          <a:r>
            <a:rPr lang="en-US"/>
            <a:t>Variable Selection: Stepwise selection with AIC</a:t>
          </a:r>
        </a:p>
      </dgm:t>
    </dgm:pt>
    <dgm:pt modelId="{B3600C31-799B-4738-A6B1-571CC34F196A}" type="parTrans" cxnId="{D68690C4-F485-4C06-A741-8770C06AA34F}">
      <dgm:prSet/>
      <dgm:spPr/>
      <dgm:t>
        <a:bodyPr/>
        <a:lstStyle/>
        <a:p>
          <a:endParaRPr lang="en-US"/>
        </a:p>
      </dgm:t>
    </dgm:pt>
    <dgm:pt modelId="{91C1D5FE-2D61-4280-B858-1F20AC8A4440}" type="sibTrans" cxnId="{D68690C4-F485-4C06-A741-8770C06AA34F}">
      <dgm:prSet/>
      <dgm:spPr/>
      <dgm:t>
        <a:bodyPr/>
        <a:lstStyle/>
        <a:p>
          <a:endParaRPr lang="en-US"/>
        </a:p>
      </dgm:t>
    </dgm:pt>
    <dgm:pt modelId="{ACFA0393-14D7-4FD9-9494-22E1AD69EB1E}">
      <dgm:prSet/>
      <dgm:spPr/>
      <dgm:t>
        <a:bodyPr/>
        <a:lstStyle/>
        <a:p>
          <a:r>
            <a:rPr lang="en-US" dirty="0"/>
            <a:t>Residual diagnostics: Non-Constant, </a:t>
          </a:r>
          <a:r>
            <a:rPr lang="en-US" altLang="zh-CN" dirty="0"/>
            <a:t>Shapiro-Wilk test </a:t>
          </a:r>
          <a:r>
            <a:rPr lang="en-US" dirty="0"/>
            <a:t> </a:t>
          </a:r>
        </a:p>
      </dgm:t>
    </dgm:pt>
    <dgm:pt modelId="{6705097E-40F8-447B-B627-254B943F2561}" type="parTrans" cxnId="{B5417549-E6F0-4E38-A1C7-AA3B5E9C4530}">
      <dgm:prSet/>
      <dgm:spPr/>
      <dgm:t>
        <a:bodyPr/>
        <a:lstStyle/>
        <a:p>
          <a:endParaRPr lang="en-US"/>
        </a:p>
      </dgm:t>
    </dgm:pt>
    <dgm:pt modelId="{0538BBA0-9742-4B36-832D-CD32BE13F5F5}" type="sibTrans" cxnId="{B5417549-E6F0-4E38-A1C7-AA3B5E9C4530}">
      <dgm:prSet/>
      <dgm:spPr/>
      <dgm:t>
        <a:bodyPr/>
        <a:lstStyle/>
        <a:p>
          <a:endParaRPr lang="en-US"/>
        </a:p>
      </dgm:t>
    </dgm:pt>
    <dgm:pt modelId="{2AEAA2C7-CE12-44E8-B3BA-579E7AE331C6}">
      <dgm:prSet/>
      <dgm:spPr/>
      <dgm:t>
        <a:bodyPr/>
        <a:lstStyle/>
        <a:p>
          <a:r>
            <a:rPr lang="en-US" dirty="0"/>
            <a:t>Relative Importance:  Check important variables</a:t>
          </a:r>
        </a:p>
      </dgm:t>
    </dgm:pt>
    <dgm:pt modelId="{17EE8BDC-69FC-498B-B6B7-36B4C9680C42}" type="parTrans" cxnId="{10BDBE5F-492B-481C-846A-1E961B02D64D}">
      <dgm:prSet/>
      <dgm:spPr/>
      <dgm:t>
        <a:bodyPr/>
        <a:lstStyle/>
        <a:p>
          <a:endParaRPr lang="en-US"/>
        </a:p>
      </dgm:t>
    </dgm:pt>
    <dgm:pt modelId="{4E4D3331-0A2D-4568-94C0-9E0D07257035}" type="sibTrans" cxnId="{10BDBE5F-492B-481C-846A-1E961B02D64D}">
      <dgm:prSet/>
      <dgm:spPr/>
      <dgm:t>
        <a:bodyPr/>
        <a:lstStyle/>
        <a:p>
          <a:endParaRPr lang="en-US"/>
        </a:p>
      </dgm:t>
    </dgm:pt>
    <dgm:pt modelId="{0ECE232A-604A-40FD-9B0B-3EFB123CD6DD}" type="pres">
      <dgm:prSet presAssocID="{076E77A2-7794-4856-A1F1-701FCD5C7F82}" presName="root" presStyleCnt="0">
        <dgm:presLayoutVars>
          <dgm:dir/>
          <dgm:resizeHandles val="exact"/>
        </dgm:presLayoutVars>
      </dgm:prSet>
      <dgm:spPr/>
    </dgm:pt>
    <dgm:pt modelId="{7AB06176-14CA-4E5E-8AD4-716C4338BE9D}" type="pres">
      <dgm:prSet presAssocID="{70BD51CD-FAEC-4D1D-86A6-C7BDC1A2FE12}" presName="compNode" presStyleCnt="0"/>
      <dgm:spPr/>
    </dgm:pt>
    <dgm:pt modelId="{87DE0CBB-6C2F-41CA-9ABB-BCFD1120A83A}" type="pres">
      <dgm:prSet presAssocID="{70BD51CD-FAEC-4D1D-86A6-C7BDC1A2FE12}" presName="bgRect" presStyleLbl="bgShp" presStyleIdx="0" presStyleCnt="4"/>
      <dgm:spPr/>
    </dgm:pt>
    <dgm:pt modelId="{5F6B2F4E-93C6-433A-96FD-0A8A94B60AF5}" type="pres">
      <dgm:prSet presAssocID="{70BD51CD-FAEC-4D1D-86A6-C7BDC1A2FE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050FBA99-C8D7-4613-8572-EF67A3CDB58E}" type="pres">
      <dgm:prSet presAssocID="{70BD51CD-FAEC-4D1D-86A6-C7BDC1A2FE12}" presName="spaceRect" presStyleCnt="0"/>
      <dgm:spPr/>
    </dgm:pt>
    <dgm:pt modelId="{A308E68D-F846-4757-8F81-64D72A703215}" type="pres">
      <dgm:prSet presAssocID="{70BD51CD-FAEC-4D1D-86A6-C7BDC1A2FE12}" presName="parTx" presStyleLbl="revTx" presStyleIdx="0" presStyleCnt="4">
        <dgm:presLayoutVars>
          <dgm:chMax val="0"/>
          <dgm:chPref val="0"/>
        </dgm:presLayoutVars>
      </dgm:prSet>
      <dgm:spPr/>
    </dgm:pt>
    <dgm:pt modelId="{1D98316A-9721-429E-BE74-552C3790BA46}" type="pres">
      <dgm:prSet presAssocID="{795AD7B2-7B8E-4742-8A7C-3AF2517BFC62}" presName="sibTrans" presStyleCnt="0"/>
      <dgm:spPr/>
    </dgm:pt>
    <dgm:pt modelId="{68721E83-EE4E-46FB-97EB-B3EDE2145E3E}" type="pres">
      <dgm:prSet presAssocID="{44899E29-951C-4909-91E8-B5DC88D5EE00}" presName="compNode" presStyleCnt="0"/>
      <dgm:spPr/>
    </dgm:pt>
    <dgm:pt modelId="{58BA9176-8F8F-411D-A006-D3BA3D7DF93A}" type="pres">
      <dgm:prSet presAssocID="{44899E29-951C-4909-91E8-B5DC88D5EE00}" presName="bgRect" presStyleLbl="bgShp" presStyleIdx="1" presStyleCnt="4"/>
      <dgm:spPr/>
    </dgm:pt>
    <dgm:pt modelId="{2537EA27-82A5-4C42-A6C3-1B24165B1E32}" type="pres">
      <dgm:prSet presAssocID="{44899E29-951C-4909-91E8-B5DC88D5EE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8E58D9CD-76CA-4412-8C87-A47699B477E7}" type="pres">
      <dgm:prSet presAssocID="{44899E29-951C-4909-91E8-B5DC88D5EE00}" presName="spaceRect" presStyleCnt="0"/>
      <dgm:spPr/>
    </dgm:pt>
    <dgm:pt modelId="{C75A8947-8CCE-4C9E-B13A-1C4944F03C3E}" type="pres">
      <dgm:prSet presAssocID="{44899E29-951C-4909-91E8-B5DC88D5EE00}" presName="parTx" presStyleLbl="revTx" presStyleIdx="1" presStyleCnt="4">
        <dgm:presLayoutVars>
          <dgm:chMax val="0"/>
          <dgm:chPref val="0"/>
        </dgm:presLayoutVars>
      </dgm:prSet>
      <dgm:spPr/>
    </dgm:pt>
    <dgm:pt modelId="{8A1C6C6C-D761-41AB-8390-9D31C9D1DC36}" type="pres">
      <dgm:prSet presAssocID="{91C1D5FE-2D61-4280-B858-1F20AC8A4440}" presName="sibTrans" presStyleCnt="0"/>
      <dgm:spPr/>
    </dgm:pt>
    <dgm:pt modelId="{AF94B9EC-687D-46C6-84A9-A1F2F40B7C9D}" type="pres">
      <dgm:prSet presAssocID="{ACFA0393-14D7-4FD9-9494-22E1AD69EB1E}" presName="compNode" presStyleCnt="0"/>
      <dgm:spPr/>
    </dgm:pt>
    <dgm:pt modelId="{2ECCA5AA-91AB-4B83-869C-F672F6233829}" type="pres">
      <dgm:prSet presAssocID="{ACFA0393-14D7-4FD9-9494-22E1AD69EB1E}" presName="bgRect" presStyleLbl="bgShp" presStyleIdx="2" presStyleCnt="4"/>
      <dgm:spPr/>
    </dgm:pt>
    <dgm:pt modelId="{570BA3BD-4B75-43C3-8455-411890B27770}" type="pres">
      <dgm:prSet presAssocID="{ACFA0393-14D7-4FD9-9494-22E1AD69EB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C5AB4F-7DA0-4D0A-BEA1-198BDBAD5EF8}" type="pres">
      <dgm:prSet presAssocID="{ACFA0393-14D7-4FD9-9494-22E1AD69EB1E}" presName="spaceRect" presStyleCnt="0"/>
      <dgm:spPr/>
    </dgm:pt>
    <dgm:pt modelId="{FCD9B5EA-3076-437E-8587-5282A9AF16EE}" type="pres">
      <dgm:prSet presAssocID="{ACFA0393-14D7-4FD9-9494-22E1AD69EB1E}" presName="parTx" presStyleLbl="revTx" presStyleIdx="2" presStyleCnt="4">
        <dgm:presLayoutVars>
          <dgm:chMax val="0"/>
          <dgm:chPref val="0"/>
        </dgm:presLayoutVars>
      </dgm:prSet>
      <dgm:spPr/>
    </dgm:pt>
    <dgm:pt modelId="{9F3C330B-19F1-4E5C-8421-4C9057421A9E}" type="pres">
      <dgm:prSet presAssocID="{0538BBA0-9742-4B36-832D-CD32BE13F5F5}" presName="sibTrans" presStyleCnt="0"/>
      <dgm:spPr/>
    </dgm:pt>
    <dgm:pt modelId="{A896D2A4-D967-40AF-BF51-6011AFB3C7BD}" type="pres">
      <dgm:prSet presAssocID="{2AEAA2C7-CE12-44E8-B3BA-579E7AE331C6}" presName="compNode" presStyleCnt="0"/>
      <dgm:spPr/>
    </dgm:pt>
    <dgm:pt modelId="{0030297F-4BAD-4F27-9F40-03F9C8629C28}" type="pres">
      <dgm:prSet presAssocID="{2AEAA2C7-CE12-44E8-B3BA-579E7AE331C6}" presName="bgRect" presStyleLbl="bgShp" presStyleIdx="3" presStyleCnt="4"/>
      <dgm:spPr/>
    </dgm:pt>
    <dgm:pt modelId="{3AB8B0E6-FF2E-4528-93E8-BFC473833A1C}" type="pres">
      <dgm:prSet presAssocID="{2AEAA2C7-CE12-44E8-B3BA-579E7AE331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8558F266-3B66-4581-A878-B9D70722C444}" type="pres">
      <dgm:prSet presAssocID="{2AEAA2C7-CE12-44E8-B3BA-579E7AE331C6}" presName="spaceRect" presStyleCnt="0"/>
      <dgm:spPr/>
    </dgm:pt>
    <dgm:pt modelId="{EB295CFD-8A76-4ACB-8409-2A69B3717DA7}" type="pres">
      <dgm:prSet presAssocID="{2AEAA2C7-CE12-44E8-B3BA-579E7AE331C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C05C100-4EEC-4A07-A343-6EC9647E42FC}" type="presOf" srcId="{2AEAA2C7-CE12-44E8-B3BA-579E7AE331C6}" destId="{EB295CFD-8A76-4ACB-8409-2A69B3717DA7}" srcOrd="0" destOrd="0" presId="urn:microsoft.com/office/officeart/2018/2/layout/IconVerticalSolidList"/>
    <dgm:cxn modelId="{8EB3523F-BFCD-4F52-9E53-0C0DC37FBDFA}" type="presOf" srcId="{44899E29-951C-4909-91E8-B5DC88D5EE00}" destId="{C75A8947-8CCE-4C9E-B13A-1C4944F03C3E}" srcOrd="0" destOrd="0" presId="urn:microsoft.com/office/officeart/2018/2/layout/IconVerticalSolidList"/>
    <dgm:cxn modelId="{10BDBE5F-492B-481C-846A-1E961B02D64D}" srcId="{076E77A2-7794-4856-A1F1-701FCD5C7F82}" destId="{2AEAA2C7-CE12-44E8-B3BA-579E7AE331C6}" srcOrd="3" destOrd="0" parTransId="{17EE8BDC-69FC-498B-B6B7-36B4C9680C42}" sibTransId="{4E4D3331-0A2D-4568-94C0-9E0D07257035}"/>
    <dgm:cxn modelId="{B5417549-E6F0-4E38-A1C7-AA3B5E9C4530}" srcId="{076E77A2-7794-4856-A1F1-701FCD5C7F82}" destId="{ACFA0393-14D7-4FD9-9494-22E1AD69EB1E}" srcOrd="2" destOrd="0" parTransId="{6705097E-40F8-447B-B627-254B943F2561}" sibTransId="{0538BBA0-9742-4B36-832D-CD32BE13F5F5}"/>
    <dgm:cxn modelId="{93FE2F75-D7B7-4FBC-93A1-962F4CD3016E}" type="presOf" srcId="{076E77A2-7794-4856-A1F1-701FCD5C7F82}" destId="{0ECE232A-604A-40FD-9B0B-3EFB123CD6DD}" srcOrd="0" destOrd="0" presId="urn:microsoft.com/office/officeart/2018/2/layout/IconVerticalSolidList"/>
    <dgm:cxn modelId="{75AB36B1-4B53-4FA8-A332-E170E50F29BE}" type="presOf" srcId="{ACFA0393-14D7-4FD9-9494-22E1AD69EB1E}" destId="{FCD9B5EA-3076-437E-8587-5282A9AF16EE}" srcOrd="0" destOrd="0" presId="urn:microsoft.com/office/officeart/2018/2/layout/IconVerticalSolidList"/>
    <dgm:cxn modelId="{D68690C4-F485-4C06-A741-8770C06AA34F}" srcId="{076E77A2-7794-4856-A1F1-701FCD5C7F82}" destId="{44899E29-951C-4909-91E8-B5DC88D5EE00}" srcOrd="1" destOrd="0" parTransId="{B3600C31-799B-4738-A6B1-571CC34F196A}" sibTransId="{91C1D5FE-2D61-4280-B858-1F20AC8A4440}"/>
    <dgm:cxn modelId="{266831D7-8EC6-45BF-8B23-1C7CBB6EF634}" type="presOf" srcId="{70BD51CD-FAEC-4D1D-86A6-C7BDC1A2FE12}" destId="{A308E68D-F846-4757-8F81-64D72A703215}" srcOrd="0" destOrd="0" presId="urn:microsoft.com/office/officeart/2018/2/layout/IconVerticalSolidList"/>
    <dgm:cxn modelId="{D11DCBFF-376B-4BFD-A0A6-EAE69B79FDF0}" srcId="{076E77A2-7794-4856-A1F1-701FCD5C7F82}" destId="{70BD51CD-FAEC-4D1D-86A6-C7BDC1A2FE12}" srcOrd="0" destOrd="0" parTransId="{9F1E0071-0DAC-4EEF-BE01-DE26C10FDD4D}" sibTransId="{795AD7B2-7B8E-4742-8A7C-3AF2517BFC62}"/>
    <dgm:cxn modelId="{7396986B-81BC-494B-B534-BB1E80A0CDC1}" type="presParOf" srcId="{0ECE232A-604A-40FD-9B0B-3EFB123CD6DD}" destId="{7AB06176-14CA-4E5E-8AD4-716C4338BE9D}" srcOrd="0" destOrd="0" presId="urn:microsoft.com/office/officeart/2018/2/layout/IconVerticalSolidList"/>
    <dgm:cxn modelId="{7CB8C996-162D-4590-B485-3B49B9D40983}" type="presParOf" srcId="{7AB06176-14CA-4E5E-8AD4-716C4338BE9D}" destId="{87DE0CBB-6C2F-41CA-9ABB-BCFD1120A83A}" srcOrd="0" destOrd="0" presId="urn:microsoft.com/office/officeart/2018/2/layout/IconVerticalSolidList"/>
    <dgm:cxn modelId="{8DC3F215-DD4F-4DF4-AE37-EAA53309CF15}" type="presParOf" srcId="{7AB06176-14CA-4E5E-8AD4-716C4338BE9D}" destId="{5F6B2F4E-93C6-433A-96FD-0A8A94B60AF5}" srcOrd="1" destOrd="0" presId="urn:microsoft.com/office/officeart/2018/2/layout/IconVerticalSolidList"/>
    <dgm:cxn modelId="{09B2189F-8F9A-4337-B0EC-DF719811AFCB}" type="presParOf" srcId="{7AB06176-14CA-4E5E-8AD4-716C4338BE9D}" destId="{050FBA99-C8D7-4613-8572-EF67A3CDB58E}" srcOrd="2" destOrd="0" presId="urn:microsoft.com/office/officeart/2018/2/layout/IconVerticalSolidList"/>
    <dgm:cxn modelId="{89FCBC77-E0B8-4185-A3B5-891823789DDA}" type="presParOf" srcId="{7AB06176-14CA-4E5E-8AD4-716C4338BE9D}" destId="{A308E68D-F846-4757-8F81-64D72A703215}" srcOrd="3" destOrd="0" presId="urn:microsoft.com/office/officeart/2018/2/layout/IconVerticalSolidList"/>
    <dgm:cxn modelId="{CB8772AB-6813-448B-A6F2-875A9C9D0576}" type="presParOf" srcId="{0ECE232A-604A-40FD-9B0B-3EFB123CD6DD}" destId="{1D98316A-9721-429E-BE74-552C3790BA46}" srcOrd="1" destOrd="0" presId="urn:microsoft.com/office/officeart/2018/2/layout/IconVerticalSolidList"/>
    <dgm:cxn modelId="{2383827C-0EBA-4E36-8BD7-1CBA13E7AD34}" type="presParOf" srcId="{0ECE232A-604A-40FD-9B0B-3EFB123CD6DD}" destId="{68721E83-EE4E-46FB-97EB-B3EDE2145E3E}" srcOrd="2" destOrd="0" presId="urn:microsoft.com/office/officeart/2018/2/layout/IconVerticalSolidList"/>
    <dgm:cxn modelId="{1B236B4D-976A-4D53-8BA9-F8E859D81DEE}" type="presParOf" srcId="{68721E83-EE4E-46FB-97EB-B3EDE2145E3E}" destId="{58BA9176-8F8F-411D-A006-D3BA3D7DF93A}" srcOrd="0" destOrd="0" presId="urn:microsoft.com/office/officeart/2018/2/layout/IconVerticalSolidList"/>
    <dgm:cxn modelId="{E253729D-70FF-4409-BBB8-9626EB3355AC}" type="presParOf" srcId="{68721E83-EE4E-46FB-97EB-B3EDE2145E3E}" destId="{2537EA27-82A5-4C42-A6C3-1B24165B1E32}" srcOrd="1" destOrd="0" presId="urn:microsoft.com/office/officeart/2018/2/layout/IconVerticalSolidList"/>
    <dgm:cxn modelId="{485EA014-622D-4DDB-A813-7B286A714D90}" type="presParOf" srcId="{68721E83-EE4E-46FB-97EB-B3EDE2145E3E}" destId="{8E58D9CD-76CA-4412-8C87-A47699B477E7}" srcOrd="2" destOrd="0" presId="urn:microsoft.com/office/officeart/2018/2/layout/IconVerticalSolidList"/>
    <dgm:cxn modelId="{7A888018-D81A-4301-9F4A-FCEC00372D80}" type="presParOf" srcId="{68721E83-EE4E-46FB-97EB-B3EDE2145E3E}" destId="{C75A8947-8CCE-4C9E-B13A-1C4944F03C3E}" srcOrd="3" destOrd="0" presId="urn:microsoft.com/office/officeart/2018/2/layout/IconVerticalSolidList"/>
    <dgm:cxn modelId="{F08AC2DA-4E39-4E88-BE31-456933497688}" type="presParOf" srcId="{0ECE232A-604A-40FD-9B0B-3EFB123CD6DD}" destId="{8A1C6C6C-D761-41AB-8390-9D31C9D1DC36}" srcOrd="3" destOrd="0" presId="urn:microsoft.com/office/officeart/2018/2/layout/IconVerticalSolidList"/>
    <dgm:cxn modelId="{BD8F963C-BE52-4E5C-B45C-8EE5E6C28C1F}" type="presParOf" srcId="{0ECE232A-604A-40FD-9B0B-3EFB123CD6DD}" destId="{AF94B9EC-687D-46C6-84A9-A1F2F40B7C9D}" srcOrd="4" destOrd="0" presId="urn:microsoft.com/office/officeart/2018/2/layout/IconVerticalSolidList"/>
    <dgm:cxn modelId="{82EDCFBD-E17C-4528-976D-F88E186E79A3}" type="presParOf" srcId="{AF94B9EC-687D-46C6-84A9-A1F2F40B7C9D}" destId="{2ECCA5AA-91AB-4B83-869C-F672F6233829}" srcOrd="0" destOrd="0" presId="urn:microsoft.com/office/officeart/2018/2/layout/IconVerticalSolidList"/>
    <dgm:cxn modelId="{9FF539C4-508A-4F1E-B542-E5B3F5FE89BF}" type="presParOf" srcId="{AF94B9EC-687D-46C6-84A9-A1F2F40B7C9D}" destId="{570BA3BD-4B75-43C3-8455-411890B27770}" srcOrd="1" destOrd="0" presId="urn:microsoft.com/office/officeart/2018/2/layout/IconVerticalSolidList"/>
    <dgm:cxn modelId="{5467E03B-0B3D-472A-9272-4A58AC448E68}" type="presParOf" srcId="{AF94B9EC-687D-46C6-84A9-A1F2F40B7C9D}" destId="{1BC5AB4F-7DA0-4D0A-BEA1-198BDBAD5EF8}" srcOrd="2" destOrd="0" presId="urn:microsoft.com/office/officeart/2018/2/layout/IconVerticalSolidList"/>
    <dgm:cxn modelId="{FC6DCA06-4837-4117-8E7B-E9293DD865DB}" type="presParOf" srcId="{AF94B9EC-687D-46C6-84A9-A1F2F40B7C9D}" destId="{FCD9B5EA-3076-437E-8587-5282A9AF16EE}" srcOrd="3" destOrd="0" presId="urn:microsoft.com/office/officeart/2018/2/layout/IconVerticalSolidList"/>
    <dgm:cxn modelId="{C6A17094-B069-4CC8-81A0-14838508C20B}" type="presParOf" srcId="{0ECE232A-604A-40FD-9B0B-3EFB123CD6DD}" destId="{9F3C330B-19F1-4E5C-8421-4C9057421A9E}" srcOrd="5" destOrd="0" presId="urn:microsoft.com/office/officeart/2018/2/layout/IconVerticalSolidList"/>
    <dgm:cxn modelId="{E201C041-8770-4743-88D2-94A140E824CD}" type="presParOf" srcId="{0ECE232A-604A-40FD-9B0B-3EFB123CD6DD}" destId="{A896D2A4-D967-40AF-BF51-6011AFB3C7BD}" srcOrd="6" destOrd="0" presId="urn:microsoft.com/office/officeart/2018/2/layout/IconVerticalSolidList"/>
    <dgm:cxn modelId="{7AB09680-2C39-4906-A762-7AB1390A43A8}" type="presParOf" srcId="{A896D2A4-D967-40AF-BF51-6011AFB3C7BD}" destId="{0030297F-4BAD-4F27-9F40-03F9C8629C28}" srcOrd="0" destOrd="0" presId="urn:microsoft.com/office/officeart/2018/2/layout/IconVerticalSolidList"/>
    <dgm:cxn modelId="{8E996A3C-0A80-472F-BF21-1F4F454B14D7}" type="presParOf" srcId="{A896D2A4-D967-40AF-BF51-6011AFB3C7BD}" destId="{3AB8B0E6-FF2E-4528-93E8-BFC473833A1C}" srcOrd="1" destOrd="0" presId="urn:microsoft.com/office/officeart/2018/2/layout/IconVerticalSolidList"/>
    <dgm:cxn modelId="{E1357007-CBBF-41A4-98F9-F808F6F56529}" type="presParOf" srcId="{A896D2A4-D967-40AF-BF51-6011AFB3C7BD}" destId="{8558F266-3B66-4581-A878-B9D70722C444}" srcOrd="2" destOrd="0" presId="urn:microsoft.com/office/officeart/2018/2/layout/IconVerticalSolidList"/>
    <dgm:cxn modelId="{670DEFB4-0E47-4FB9-9FBA-F4A198818AA6}" type="presParOf" srcId="{A896D2A4-D967-40AF-BF51-6011AFB3C7BD}" destId="{EB295CFD-8A76-4ACB-8409-2A69B3717D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B2DBE-7223-4CF6-B46C-254B8DE6ABB1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798BB-9AD5-41AB-A589-44E4F3DE135F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1DF83-5DEC-4CB3-B5F1-84FF76009865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Multiple Linear Regression</a:t>
          </a:r>
        </a:p>
      </dsp:txBody>
      <dsp:txXfrm>
        <a:off x="14692" y="3775213"/>
        <a:ext cx="2981250" cy="720000"/>
      </dsp:txXfrm>
    </dsp:sp>
    <dsp:sp modelId="{C1D9CA36-BF19-4AA3-9CFD-15DE03023B32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41155-6BCC-4FE3-8E98-0AF9909488A0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8C65F-1660-4463-AF0B-AE42512D5E67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Random Forest</a:t>
          </a:r>
        </a:p>
      </dsp:txBody>
      <dsp:txXfrm>
        <a:off x="3517661" y="3775213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3FE5D-2F41-41D4-9BE6-FBC44243FE3E}">
      <dsp:nvSpPr>
        <dsp:cNvPr id="0" name=""/>
        <dsp:cNvSpPr/>
      </dsp:nvSpPr>
      <dsp:spPr>
        <a:xfrm>
          <a:off x="0" y="434"/>
          <a:ext cx="405354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8F22D-7484-47D5-BB1C-65FA028091CA}">
      <dsp:nvSpPr>
        <dsp:cNvPr id="0" name=""/>
        <dsp:cNvSpPr/>
      </dsp:nvSpPr>
      <dsp:spPr>
        <a:xfrm>
          <a:off x="0" y="434"/>
          <a:ext cx="4053545" cy="71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data </a:t>
          </a:r>
        </a:p>
      </dsp:txBody>
      <dsp:txXfrm>
        <a:off x="0" y="434"/>
        <a:ext cx="4053545" cy="712457"/>
      </dsp:txXfrm>
    </dsp:sp>
    <dsp:sp modelId="{9CFC77D8-4A3F-42D1-81FB-014C6AF61D05}">
      <dsp:nvSpPr>
        <dsp:cNvPr id="0" name=""/>
        <dsp:cNvSpPr/>
      </dsp:nvSpPr>
      <dsp:spPr>
        <a:xfrm>
          <a:off x="0" y="712892"/>
          <a:ext cx="405354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11AB6-49EF-4D04-A191-1D60681B62DD}">
      <dsp:nvSpPr>
        <dsp:cNvPr id="0" name=""/>
        <dsp:cNvSpPr/>
      </dsp:nvSpPr>
      <dsp:spPr>
        <a:xfrm>
          <a:off x="0" y="712892"/>
          <a:ext cx="4053545" cy="71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Categorical data</a:t>
          </a:r>
        </a:p>
      </dsp:txBody>
      <dsp:txXfrm>
        <a:off x="0" y="712892"/>
        <a:ext cx="4053545" cy="712457"/>
      </dsp:txXfrm>
    </dsp:sp>
    <dsp:sp modelId="{6D72EF5F-FE56-4EA5-B4C8-8A984EB3CB92}">
      <dsp:nvSpPr>
        <dsp:cNvPr id="0" name=""/>
        <dsp:cNvSpPr/>
      </dsp:nvSpPr>
      <dsp:spPr>
        <a:xfrm>
          <a:off x="0" y="1425350"/>
          <a:ext cx="405354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3A867-97CC-436C-BCC2-08D3B6868458}">
      <dsp:nvSpPr>
        <dsp:cNvPr id="0" name=""/>
        <dsp:cNvSpPr/>
      </dsp:nvSpPr>
      <dsp:spPr>
        <a:xfrm>
          <a:off x="0" y="1425350"/>
          <a:ext cx="4053545" cy="71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BMI= 10000. * </a:t>
          </a:r>
          <a:r>
            <a:rPr lang="en-US" sz="1800" kern="1200" dirty="0" err="1"/>
            <a:t>weight_kg</a:t>
          </a:r>
          <a:r>
            <a:rPr lang="en-US" sz="1800" kern="1200" dirty="0"/>
            <a:t> /height_cm^2</a:t>
          </a:r>
        </a:p>
      </dsp:txBody>
      <dsp:txXfrm>
        <a:off x="0" y="1425350"/>
        <a:ext cx="4053545" cy="712457"/>
      </dsp:txXfrm>
    </dsp:sp>
    <dsp:sp modelId="{CB0B8033-A99E-4108-93E3-E123E1D747B6}">
      <dsp:nvSpPr>
        <dsp:cNvPr id="0" name=""/>
        <dsp:cNvSpPr/>
      </dsp:nvSpPr>
      <dsp:spPr>
        <a:xfrm>
          <a:off x="0" y="2137808"/>
          <a:ext cx="405354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9E890-E251-4A59-8781-B24A590A8FF4}">
      <dsp:nvSpPr>
        <dsp:cNvPr id="0" name=""/>
        <dsp:cNvSpPr/>
      </dsp:nvSpPr>
      <dsp:spPr>
        <a:xfrm>
          <a:off x="0" y="2137808"/>
          <a:ext cx="4053545" cy="71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Players vs. Goalkeepers</a:t>
          </a:r>
        </a:p>
      </dsp:txBody>
      <dsp:txXfrm>
        <a:off x="0" y="2137808"/>
        <a:ext cx="4053545" cy="712457"/>
      </dsp:txXfrm>
    </dsp:sp>
    <dsp:sp modelId="{ECDA78D3-0252-4FAC-B99E-896577358C50}">
      <dsp:nvSpPr>
        <dsp:cNvPr id="0" name=""/>
        <dsp:cNvSpPr/>
      </dsp:nvSpPr>
      <dsp:spPr>
        <a:xfrm>
          <a:off x="0" y="2850266"/>
          <a:ext cx="405354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56450A-3BD5-4AD5-AD5E-E391595BA8C6}">
      <dsp:nvSpPr>
        <dsp:cNvPr id="0" name=""/>
        <dsp:cNvSpPr/>
      </dsp:nvSpPr>
      <dsp:spPr>
        <a:xfrm>
          <a:off x="0" y="2850266"/>
          <a:ext cx="4053545" cy="71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Training set and Test set</a:t>
          </a:r>
        </a:p>
      </dsp:txBody>
      <dsp:txXfrm>
        <a:off x="0" y="2850266"/>
        <a:ext cx="4053545" cy="712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CBB-6C2F-41CA-9ABB-BCFD1120A83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B2F4E-93C6-433A-96FD-0A8A94B60AF5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8E68D-F846-4757-8F81-64D72A703215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Transformation: Box-Cox for Response variable</a:t>
          </a:r>
        </a:p>
      </dsp:txBody>
      <dsp:txXfrm>
        <a:off x="1432649" y="2447"/>
        <a:ext cx="5156041" cy="1240389"/>
      </dsp:txXfrm>
    </dsp:sp>
    <dsp:sp modelId="{58BA9176-8F8F-411D-A006-D3BA3D7DF93A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EA27-82A5-4C42-A6C3-1B24165B1E32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A8947-8CCE-4C9E-B13A-1C4944F03C3E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Variable Selection: Stepwise selection with AIC</a:t>
          </a:r>
        </a:p>
      </dsp:txBody>
      <dsp:txXfrm>
        <a:off x="1432649" y="1552933"/>
        <a:ext cx="5156041" cy="1240389"/>
      </dsp:txXfrm>
    </dsp:sp>
    <dsp:sp modelId="{2ECCA5AA-91AB-4B83-869C-F672F6233829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A3BD-4B75-43C3-8455-411890B27770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9B5EA-3076-437E-8587-5282A9AF16EE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Residual diagnostics: Non-Constant, </a:t>
          </a:r>
          <a:r>
            <a:rPr lang="en-US" altLang="zh-CN" sz="2200" kern="1200" dirty="0"/>
            <a:t>Shapiro-Wilk test </a:t>
          </a:r>
          <a:r>
            <a:rPr lang="en-US" sz="2200" kern="1200" dirty="0"/>
            <a:t> </a:t>
          </a:r>
        </a:p>
      </dsp:txBody>
      <dsp:txXfrm>
        <a:off x="1432649" y="3103420"/>
        <a:ext cx="5156041" cy="1240389"/>
      </dsp:txXfrm>
    </dsp:sp>
    <dsp:sp modelId="{0030297F-4BAD-4F27-9F40-03F9C8629C28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8B0E6-FF2E-4528-93E8-BFC473833A1C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95CFD-8A76-4ACB-8409-2A69B3717DA7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Relative Importance:  Check important variables</a:t>
          </a: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4CD1F-A1E3-48A3-AD0A-5B78C8FF71EE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C142C-FFF1-47FF-9FC1-8E361E3CB8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0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(statist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byjim.com/glossary/regression-coefficie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atisticsbyjim.com/glossary/effect/" TargetMode="External"/><Relationship Id="rId5" Type="http://schemas.openxmlformats.org/officeDocument/2006/relationships/hyperlink" Target="https://statisticsbyjim.com/glossary/power/" TargetMode="External"/><Relationship Id="rId4" Type="http://schemas.openxmlformats.org/officeDocument/2006/relationships/hyperlink" Target="https://statisticsbyjim.com/glossary/estimator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Firstly, why we are interested in this data. Nowadays, football is a popular sport, but it is also a big business. (From a managerial perspective, the most important decisions that team managers make concern player transfers, Market values can be understood as estimates of transfer fees—that is, prices that could be paid for a player on the football market—so they play an important role in transfer negotiations. 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73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19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6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31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 absolute error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(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is a measure of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 tooltip="Error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between paired observations expressing the same phenomenon. Examples of </a:t>
            </a:r>
            <a:r>
              <a:rPr kumimoji="0" lang="en-US" altLang="zh-CN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versus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include comparisons of predicted versus observed, subsequent time versus initial time, and one technique of measurement versus an alternative technique of measurement.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3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08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1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0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Variable selection methods are used to identify the important (active) predictors and the unimportant (inactive) ones.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C is an irrelevant constant,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RSSk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residual sum of squares with k predictors in our linear 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60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19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5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multicollinearity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of multicollinearity is present in the data itself rather than being an artifact of our model. Observational experiments are more likely to exhibit this kind of multicollinearity.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coefficient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estimates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swing wildly based on which other independent variables are in the model. The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coefficients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very sensitive to small changes in the model.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Multicollinearity reduces the precision of the estimate coefficients, which weakens the statistical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power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your regression model. You might not be able to trust the p-values to identify independent variables that are statistically significant.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you fit a regression model and the coefficient values, and even the signs, change dramatically depending on the specific variables that you include in the model. It’s a disconcerting feeling when slightly different models lead to very different conclusions. You don’t feel like you know the actual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effect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each variable!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C142C-FFF1-47FF-9FC1-8E361E3CB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58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Variable selection methods are used to identify the important (active) predictors and the unimportant (inactive) ones.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C is an irrelevant constant,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RSSk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residual sum of squares with k predictors in our linear 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6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gk</a:t>
            </a:r>
            <a:r>
              <a:rPr lang="en-US" altLang="zh-CN" dirty="0"/>
              <a:t> with 13 predictors, non-</a:t>
            </a:r>
            <a:r>
              <a:rPr lang="en-US" altLang="zh-CN" dirty="0" err="1"/>
              <a:t>gk</a:t>
            </a:r>
            <a:r>
              <a:rPr lang="en-US" altLang="zh-CN" dirty="0"/>
              <a:t> with 27 predictors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methods including WLS, adding interaction and polynomial terms, but those didn’t give us a better result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9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142C-FFF1-47FF-9FC1-8E361E3CB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97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9C8B5-3674-4490-B1EF-16733E0B5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131313-3599-4820-859E-00AB292E5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C77EB-8BE4-444C-99C1-4BF41B91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6791F-4E39-4F5C-B56C-5B78607A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3AA60-7328-49ED-A681-8605F099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9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DC163-E21B-452C-B72C-4C2DFD99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042A8-8148-47E0-BCA4-21AB0B628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2D0A8-6C61-4309-A038-BBD63A27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F7AD5-738D-41EA-8079-B9EDC6D5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644FB-648A-49A8-A285-4293357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BC6B93-2DA9-4895-BF10-0DAF50844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8869F-6CE5-4AEB-9BC6-E3B31429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005B61-705F-4BDE-8F0C-CA19EA6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1CC62-3E09-45FD-B95B-D57FB5C5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2CD8D-9352-4163-8E48-3FF21AE8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2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634EE-7594-4DFB-9D97-4AF6A4AB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88604-7D27-42A2-94C0-811E17AA9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6B103-40AD-4896-8FB5-B3B20F29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F8480-F794-490A-9948-6F42363E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205E1-24B4-4DA6-975F-975F9337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0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FC5E7-5473-4383-9ECA-7DB73C27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A8BE5-2D41-48AA-9C2D-E141B87ED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28D75-49BE-4B5F-AB99-758B8161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E664A2-846E-429D-ADD1-727B1EC5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A3C68-2CB0-4A52-BB65-C89CB242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34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A4A33-5C81-43FE-9B9D-B4943AE3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AC4D5-972E-47A8-BD6F-B243687F7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9B46DC-57CA-4182-B6BA-692172D00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D83E6-2EF0-423F-ACEE-FC478132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13D700-BE64-4406-8204-233C0662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C3B42E-64C5-46E7-B352-8ACBCF2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755F4-41F6-47E2-9F94-679558DE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091335-5797-4041-8675-4449A751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C1167E-5B8E-40C5-BC18-C1516A406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1D8E79-60C9-45E2-8F4F-0B073434D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001AB9-95EB-43D8-9175-3E79E814E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FACFB-1754-4701-A656-7C4A5997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AE5692-B030-4861-A40F-D7CDEB7A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550614-05C5-4949-85D3-182159C4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9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8DD60-7D1A-43EA-B3E9-571BE6DD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887AB7-4031-4526-B520-EB794AB9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8734A-B3EC-4717-9601-9F744059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2E562A-2F17-45E1-8748-7043CAFB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9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580FCB-78B1-4A09-8F58-ADC4CF9F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722744-BD3A-48FA-A543-A80D50DA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38C6D-E896-4F4D-A115-D325713E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11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108BB-CD8D-4433-8F3A-9C4EAB73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C0277-B25E-4624-A0F4-AB3FC66AE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4173F-0511-495C-8227-947016489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44785E-43AA-4300-8E54-1070AD60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E5A0D9-3033-40B5-BF26-91756BD2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294B67-BF5E-4744-A077-15E979F6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6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FF242-8FE1-4502-B8E7-B355F20A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370718-BD33-40B1-A620-6424F920A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5E7F88-673B-40E9-A819-7949029E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3E440-A7B9-492D-9CF2-EFEA9711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90E865-8716-47F5-AA4F-C3E75869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BA052F-C9F8-4D2A-AC7B-33EB305E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5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90917C-E7C3-489C-AED4-41F74020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7ACFA-4023-49F7-A299-D21380980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7A9C8-E95E-4A04-A6B3-B8E03B05D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81AA-A888-4E21-B88F-7BF7A68AE8A8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0A88B-4B53-41A8-B9AB-4381AD411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A2638-B221-4D5C-967E-2A8370FE2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4F52D-E732-4BE8-80C3-A8D7055E5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17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FBDE97-6164-48B0-ADA2-7E6615957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 fontScale="90000"/>
          </a:bodyPr>
          <a:lstStyle/>
          <a:p>
            <a:r>
              <a:rPr lang="en-US" altLang="zh-CN" sz="5100" dirty="0">
                <a:solidFill>
                  <a:srgbClr val="FFFFFF"/>
                </a:solidFill>
              </a:rPr>
              <a:t>Football players’ market value with Multiple Linear Regression</a:t>
            </a:r>
            <a:endParaRPr lang="zh-CN" altLang="en-US" sz="51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8E807D-06B9-45CB-86C2-8B21FCD6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Yuyu Fan &amp; Yijia Ma </a:t>
            </a: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occer Teams, Scores, Stats, News, Fixtures, Results, Tables - ESPN">
            <a:extLst>
              <a:ext uri="{FF2B5EF4-FFF2-40B4-BE49-F238E27FC236}">
                <a16:creationId xmlns:a16="http://schemas.microsoft.com/office/drawing/2014/main" id="{7423403E-D865-4F04-81DD-BEEB4CD13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7140" r="8902" b="7092"/>
          <a:stretch/>
        </p:blipFill>
        <p:spPr bwMode="auto">
          <a:xfrm>
            <a:off x="5460380" y="1269017"/>
            <a:ext cx="1271239" cy="133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7"/>
    </mc:Choice>
    <mc:Fallback xmlns="">
      <p:transition spd="slow" advTm="106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D54397-04FE-4109-A092-88FB07A8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altLang="zh-CN" sz="5400" dirty="0">
              <a:solidFill>
                <a:srgbClr val="FFFFFF"/>
              </a:solidFill>
            </a:endParaRPr>
          </a:p>
        </p:txBody>
      </p:sp>
      <p:pic>
        <p:nvPicPr>
          <p:cNvPr id="7" name="图片 6" descr="一些文字和图片的手机截图&#10;&#10;描述已自动生成">
            <a:extLst>
              <a:ext uri="{FF2B5EF4-FFF2-40B4-BE49-F238E27FC236}">
                <a16:creationId xmlns:a16="http://schemas.microsoft.com/office/drawing/2014/main" id="{710D8F34-BBF2-4F47-9752-3B262C57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74" y="129065"/>
            <a:ext cx="5233624" cy="6421624"/>
          </a:xfrm>
          <a:prstGeom prst="rect">
            <a:avLst/>
          </a:prstGeom>
        </p:spPr>
      </p:pic>
      <p:pic>
        <p:nvPicPr>
          <p:cNvPr id="5" name="内容占位符 4" descr="图片包含 文字, 游戏机&#10;&#10;描述已自动生成">
            <a:extLst>
              <a:ext uri="{FF2B5EF4-FFF2-40B4-BE49-F238E27FC236}">
                <a16:creationId xmlns:a16="http://schemas.microsoft.com/office/drawing/2014/main" id="{F73E7D0C-93F9-40A2-9F14-43372FF45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7" y="307730"/>
            <a:ext cx="4623641" cy="399763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4">
            <a:extLst>
              <a:ext uri="{FF2B5EF4-FFF2-40B4-BE49-F238E27FC236}">
                <a16:creationId xmlns:a16="http://schemas.microsoft.com/office/drawing/2014/main" id="{B9A9B250-6C2B-428C-B4C6-7E21D224B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905600"/>
              </p:ext>
            </p:extLst>
          </p:nvPr>
        </p:nvGraphicFramePr>
        <p:xfrm>
          <a:off x="279102" y="4498816"/>
          <a:ext cx="6400164" cy="211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388">
                  <a:extLst>
                    <a:ext uri="{9D8B030D-6E8A-4147-A177-3AD203B41FA5}">
                      <a16:colId xmlns:a16="http://schemas.microsoft.com/office/drawing/2014/main" val="4033239344"/>
                    </a:ext>
                  </a:extLst>
                </a:gridCol>
                <a:gridCol w="2133388">
                  <a:extLst>
                    <a:ext uri="{9D8B030D-6E8A-4147-A177-3AD203B41FA5}">
                      <a16:colId xmlns:a16="http://schemas.microsoft.com/office/drawing/2014/main" val="3527299943"/>
                    </a:ext>
                  </a:extLst>
                </a:gridCol>
                <a:gridCol w="2133388">
                  <a:extLst>
                    <a:ext uri="{9D8B030D-6E8A-4147-A177-3AD203B41FA5}">
                      <a16:colId xmlns:a16="http://schemas.microsoft.com/office/drawing/2014/main" val="2584056924"/>
                    </a:ext>
                  </a:extLst>
                </a:gridCol>
              </a:tblGrid>
              <a:tr h="6981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Non-Constant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Shapiro-Wilk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85737"/>
                  </a:ext>
                </a:extLst>
              </a:tr>
              <a:tr h="70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Goalkeeper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0.1268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5.22e-16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87588"/>
                  </a:ext>
                </a:extLst>
              </a:tr>
              <a:tr h="70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Non-Goalkeeper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0.036189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5.864e-16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81637"/>
                  </a:ext>
                </a:extLst>
              </a:tr>
            </a:tbl>
          </a:graphicData>
        </a:graphic>
      </p:graphicFrame>
      <p:sp>
        <p:nvSpPr>
          <p:cNvPr id="9" name="图文框 8">
            <a:extLst>
              <a:ext uri="{FF2B5EF4-FFF2-40B4-BE49-F238E27FC236}">
                <a16:creationId xmlns:a16="http://schemas.microsoft.com/office/drawing/2014/main" id="{330C3B85-1C9B-4437-A7FC-E753E6679323}"/>
              </a:ext>
            </a:extLst>
          </p:cNvPr>
          <p:cNvSpPr/>
          <p:nvPr/>
        </p:nvSpPr>
        <p:spPr>
          <a:xfrm>
            <a:off x="2336694" y="3965921"/>
            <a:ext cx="447603" cy="209291"/>
          </a:xfrm>
          <a:prstGeom prst="frame">
            <a:avLst>
              <a:gd name="adj1" fmla="val 3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1C048D55-52B9-4015-BD22-1C1379078DD1}"/>
              </a:ext>
            </a:extLst>
          </p:cNvPr>
          <p:cNvSpPr/>
          <p:nvPr/>
        </p:nvSpPr>
        <p:spPr>
          <a:xfrm>
            <a:off x="8157681" y="6164526"/>
            <a:ext cx="440076" cy="218026"/>
          </a:xfrm>
          <a:prstGeom prst="frame">
            <a:avLst>
              <a:gd name="adj1" fmla="val 3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33"/>
    </mc:Choice>
    <mc:Fallback xmlns="">
      <p:transition spd="slow" advTm="6233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F99E13-6350-4A3D-A308-A0703A83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7"/>
            <a:ext cx="3722141" cy="2172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Relative importance metrics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05A04B7-7A38-4EDE-BB61-88CE318FA1CD}"/>
              </a:ext>
            </a:extLst>
          </p:cNvPr>
          <p:cNvSpPr txBox="1">
            <a:spLocks/>
          </p:cNvSpPr>
          <p:nvPr/>
        </p:nvSpPr>
        <p:spPr>
          <a:xfrm>
            <a:off x="4925416" y="565201"/>
            <a:ext cx="6822634" cy="1491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FFFF"/>
                </a:solidFill>
              </a:rPr>
              <a:t>Top 10 variable importance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A431F7-63ED-46C4-9034-1A4162046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06475"/>
              </p:ext>
            </p:extLst>
          </p:nvPr>
        </p:nvGraphicFramePr>
        <p:xfrm>
          <a:off x="4666352" y="1895154"/>
          <a:ext cx="3460949" cy="4308734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873666">
                  <a:extLst>
                    <a:ext uri="{9D8B030D-6E8A-4147-A177-3AD203B41FA5}">
                      <a16:colId xmlns:a16="http://schemas.microsoft.com/office/drawing/2014/main" val="144947584"/>
                    </a:ext>
                  </a:extLst>
                </a:gridCol>
                <a:gridCol w="1587283">
                  <a:extLst>
                    <a:ext uri="{9D8B030D-6E8A-4147-A177-3AD203B41FA5}">
                      <a16:colId xmlns:a16="http://schemas.microsoft.com/office/drawing/2014/main" val="4290574517"/>
                    </a:ext>
                  </a:extLst>
                </a:gridCol>
              </a:tblGrid>
              <a:tr h="4062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lmg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625268697"/>
                  </a:ext>
                </a:extLst>
              </a:tr>
              <a:tr h="36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best_pos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0.469506297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7206081"/>
                  </a:ext>
                </a:extLst>
              </a:tr>
              <a:tr h="39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potential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0.298202044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207983"/>
                  </a:ext>
                </a:extLst>
              </a:tr>
              <a:tr h="36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    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0.060057007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4193816"/>
                  </a:ext>
                </a:extLst>
              </a:tr>
              <a:tr h="440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international_reputation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0.056399141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251117"/>
                  </a:ext>
                </a:extLst>
              </a:tr>
              <a:tr h="39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vision 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0.035037559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6369301"/>
                  </a:ext>
                </a:extLst>
              </a:tr>
              <a:tr h="39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strength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0.029998915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9568367"/>
                  </a:ext>
                </a:extLst>
              </a:tr>
              <a:tr h="412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agility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0.027558156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0125970"/>
                  </a:ext>
                </a:extLst>
              </a:tr>
              <a:tr h="36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volleys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0.009226606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9869925"/>
                  </a:ext>
                </a:extLst>
              </a:tr>
              <a:tr h="409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dribbling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0.00461631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6289606"/>
                  </a:ext>
                </a:extLst>
              </a:tr>
              <a:tr h="36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penalties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0.003747863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25434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63D142-8564-40D4-83D0-0A452C93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04373"/>
              </p:ext>
            </p:extLst>
          </p:nvPr>
        </p:nvGraphicFramePr>
        <p:xfrm>
          <a:off x="8127301" y="1895153"/>
          <a:ext cx="3620749" cy="432071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233433">
                  <a:extLst>
                    <a:ext uri="{9D8B030D-6E8A-4147-A177-3AD203B41FA5}">
                      <a16:colId xmlns:a16="http://schemas.microsoft.com/office/drawing/2014/main" val="2563848164"/>
                    </a:ext>
                  </a:extLst>
                </a:gridCol>
                <a:gridCol w="1387316">
                  <a:extLst>
                    <a:ext uri="{9D8B030D-6E8A-4147-A177-3AD203B41FA5}">
                      <a16:colId xmlns:a16="http://schemas.microsoft.com/office/drawing/2014/main" val="472709134"/>
                    </a:ext>
                  </a:extLst>
                </a:gridCol>
              </a:tblGrid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gk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       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lmg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219168939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best_pos    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0.281771223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660019654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potential                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0.172968347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383009908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reactions   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0.112811707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53287311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dri         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0.054289769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278908723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heading_accuracy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0.04431863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43932775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international_reputation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0.038320667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981707496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long_passing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0.035985684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245202335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age         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0.027950641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009290396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stamina                  </a:t>
                      </a:r>
                      <a:endParaRPr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0.024982545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61459988"/>
                  </a:ext>
                </a:extLst>
              </a:tr>
              <a:tr h="39279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long_shots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              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0.02498144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185191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75B693-5343-4646-96C1-1EF7538D0D6D}"/>
                  </a:ext>
                </a:extLst>
              </p:cNvPr>
              <p:cNvSpPr txBox="1"/>
              <p:nvPr/>
            </p:nvSpPr>
            <p:spPr>
              <a:xfrm>
                <a:off x="23718" y="4251402"/>
                <a:ext cx="4949831" cy="243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zh-CN" alt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zh-CN" alt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zh-CN" alt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75B693-5343-4646-96C1-1EF7538D0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8" y="4251402"/>
                <a:ext cx="4949831" cy="243143"/>
              </a:xfrm>
              <a:prstGeom prst="rect">
                <a:avLst/>
              </a:prstGeom>
              <a:blipFill>
                <a:blip r:embed="rId3"/>
                <a:stretch>
                  <a:fillRect t="-140000" b="-2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610B38-C1BF-45C1-B030-5597A248FBF2}"/>
                  </a:ext>
                </a:extLst>
              </p:cNvPr>
              <p:cNvSpPr txBox="1"/>
              <p:nvPr/>
            </p:nvSpPr>
            <p:spPr>
              <a:xfrm>
                <a:off x="779557" y="4522042"/>
                <a:ext cx="3360928" cy="567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𝐿𝑀𝐺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610B38-C1BF-45C1-B030-5597A248F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57" y="4522042"/>
                <a:ext cx="3360928" cy="567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0"/>
    </mc:Choice>
    <mc:Fallback xmlns="">
      <p:transition spd="slow" advTm="576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D26723-4724-4128-8D37-1DE2D2D1F429}"/>
              </a:ext>
            </a:extLst>
          </p:cNvPr>
          <p:cNvSpPr txBox="1">
            <a:spLocks/>
          </p:cNvSpPr>
          <p:nvPr/>
        </p:nvSpPr>
        <p:spPr>
          <a:xfrm>
            <a:off x="649270" y="506727"/>
            <a:ext cx="388514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914400" fontAlgn="auto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029">
            <a:extLst>
              <a:ext uri="{FF2B5EF4-FFF2-40B4-BE49-F238E27FC236}">
                <a16:creationId xmlns:a16="http://schemas.microsoft.com/office/drawing/2014/main" id="{D03B8CD5-2625-418F-81EF-6A6A03FA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000">
                <a:solidFill>
                  <a:schemeClr val="bg1"/>
                </a:solidFill>
              </a:rPr>
              <a:t>A Random Forest Regression is an ensemble technique capable of performing regression tasks with the use of multiple regression trees and a technique called Bootstrap Aggregation, commonly known as bagging. </a:t>
            </a:r>
          </a:p>
        </p:txBody>
      </p:sp>
      <p:pic>
        <p:nvPicPr>
          <p:cNvPr id="12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307FEC99-8896-4C2C-A6FF-5608CB2DC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9" r="2" b="-3177"/>
          <a:stretch/>
        </p:blipFill>
        <p:spPr bwMode="auto">
          <a:xfrm>
            <a:off x="380785" y="2426247"/>
            <a:ext cx="5559480" cy="44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8599A4-229B-446E-AEAF-72EB99D61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" b="-3"/>
          <a:stretch/>
        </p:blipFill>
        <p:spPr bwMode="auto">
          <a:xfrm>
            <a:off x="6251736" y="2527997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2"/>
    </mc:Choice>
    <mc:Fallback xmlns="">
      <p:transition spd="slow" advTm="1423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BB3B-3F55-44EC-B670-615A309E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br>
              <a:rPr lang="en-US"/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Content Placeholder 1029">
                <a:extLst>
                  <a:ext uri="{FF2B5EF4-FFF2-40B4-BE49-F238E27FC236}">
                    <a16:creationId xmlns:a16="http://schemas.microsoft.com/office/drawing/2014/main" id="{8C42CC61-72A0-4588-B20C-1C1DA12CC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173" y="1549170"/>
                <a:ext cx="4595071" cy="3628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Verdana" panose="020B0604030504040204" pitchFamily="34" charset="0"/>
                    <a:ea typeface="Verdana" panose="020B0604030504040204" pitchFamily="34" charset="0"/>
                    <a:cs typeface="Aparajita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~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Verdana" panose="020B0604030504040204" pitchFamily="34" charset="0"/>
                        <a:cs typeface="Aparajita" panose="02020603050405020304" pitchFamily="18" charset="0"/>
                      </a:rPr>
                      <m:t>𝐼𝐼𝐷</m:t>
                    </m:r>
                  </m:oMath>
                </a14:m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Aparajita" panose="02020603050405020304" pitchFamily="18" charset="0"/>
                </a:endParaRPr>
              </a:p>
              <a:p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Aparajita" panose="02020603050405020304" pitchFamily="18" charset="0"/>
                </a:endParaRPr>
              </a:p>
              <a:p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Aparajita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0" name="Content Placeholder 1029">
                <a:extLst>
                  <a:ext uri="{FF2B5EF4-FFF2-40B4-BE49-F238E27FC236}">
                    <a16:creationId xmlns:a16="http://schemas.microsoft.com/office/drawing/2014/main" id="{8C42CC61-72A0-4588-B20C-1C1DA12CC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173" y="1549170"/>
                <a:ext cx="4595071" cy="3628495"/>
              </a:xfrm>
              <a:blipFill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2BC3283B-2271-499F-BB44-7320106B0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4" b="62"/>
          <a:stretch/>
        </p:blipFill>
        <p:spPr>
          <a:xfrm>
            <a:off x="545360" y="2240417"/>
            <a:ext cx="4689443" cy="4353172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13583E1-1DD0-4303-A2ED-5033626320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8" t="6082" r="6612" b="5299"/>
          <a:stretch/>
        </p:blipFill>
        <p:spPr>
          <a:xfrm>
            <a:off x="6435778" y="0"/>
            <a:ext cx="5507503" cy="338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8D2A1-417F-426C-9876-0A29C3430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926" y="3496267"/>
            <a:ext cx="5409205" cy="334018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7BD4D6-1B1F-4DB5-B977-7DB499EA8192}"/>
              </a:ext>
            </a:extLst>
          </p:cNvPr>
          <p:cNvSpPr txBox="1">
            <a:spLocks/>
          </p:cNvSpPr>
          <p:nvPr/>
        </p:nvSpPr>
        <p:spPr>
          <a:xfrm>
            <a:off x="511423" y="3778265"/>
            <a:ext cx="9381066" cy="163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A0E9B-C698-4E35-A7E2-FE3EE9126410}"/>
              </a:ext>
            </a:extLst>
          </p:cNvPr>
          <p:cNvSpPr txBox="1"/>
          <p:nvPr/>
        </p:nvSpPr>
        <p:spPr>
          <a:xfrm>
            <a:off x="687676" y="642270"/>
            <a:ext cx="52205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337964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6621"/>
    </mc:Choice>
    <mc:Fallback xmlns="">
      <p:transition spd="slow" advTm="466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8A9F2-B012-4771-8520-F0F4617B9920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AA047-B1AB-4D3F-ACBE-394BE22C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540" y="291548"/>
            <a:ext cx="3850325" cy="2926247"/>
          </a:xfrm>
          <a:prstGeom prst="rect">
            <a:avLst/>
          </a:prstGeom>
        </p:spPr>
      </p:pic>
      <p:pic>
        <p:nvPicPr>
          <p:cNvPr id="2050" name="Picture 2" descr="Random forest is overfitting - Cross Validated">
            <a:extLst>
              <a:ext uri="{FF2B5EF4-FFF2-40B4-BE49-F238E27FC236}">
                <a16:creationId xmlns:a16="http://schemas.microsoft.com/office/drawing/2014/main" id="{76E8D12C-E3E3-461D-BB71-AC0FF214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4300" y="3841268"/>
            <a:ext cx="7127699" cy="285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5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992"/>
    </mc:Choice>
    <mc:Fallback xmlns="">
      <p:transition spd="slow" advTm="229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A0E9B-C698-4E35-A7E2-FE3EE9126410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C42CC61-72A0-4588-B20C-1C1DA12C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Bagging, in the Random Forest method, involves training each decision tree on a different data sample where sampling is done with replacement.</a:t>
            </a:r>
          </a:p>
          <a:p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Bagging combines and averages multiple models. Averaging across multiple trees reduces the variability of any one tree and reduces overfitting, which improves predictive performance. 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2050" name="Picture 2" descr="Fig 3. The bagging process.">
            <a:extLst>
              <a:ext uri="{FF2B5EF4-FFF2-40B4-BE49-F238E27FC236}">
                <a16:creationId xmlns:a16="http://schemas.microsoft.com/office/drawing/2014/main" id="{AEFBCC03-EDF7-4DCD-8021-CAA9B1CAF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-17943" r="-25083" b="-7044"/>
          <a:stretch/>
        </p:blipFill>
        <p:spPr bwMode="auto">
          <a:xfrm>
            <a:off x="5122268" y="239589"/>
            <a:ext cx="7700598" cy="57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5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5"/>
    </mc:Choice>
    <mc:Fallback xmlns="">
      <p:transition spd="slow" advTm="1469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B3D7A7-B57F-4B5A-ADC6-B088DC89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Comparison</a:t>
            </a:r>
            <a:endParaRPr lang="en-US" altLang="zh-CN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F53A6-43F6-4AF0-A1F7-19A554ED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83" y="3476279"/>
            <a:ext cx="6007101" cy="291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544A1-12AD-4026-B68C-E56D59C4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74" y="690355"/>
            <a:ext cx="5918710" cy="2763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CFEBE-C538-4754-8DBD-F180259E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6415088"/>
            <a:ext cx="3105150" cy="3619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3D8859A-47B4-48EB-AFA4-6E3BC4466A06}"/>
              </a:ext>
            </a:extLst>
          </p:cNvPr>
          <p:cNvSpPr txBox="1">
            <a:spLocks/>
          </p:cNvSpPr>
          <p:nvPr/>
        </p:nvSpPr>
        <p:spPr>
          <a:xfrm>
            <a:off x="7885871" y="108295"/>
            <a:ext cx="3636893" cy="64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1B880D9-8800-4744-AFDF-B75042B62047}"/>
              </a:ext>
            </a:extLst>
          </p:cNvPr>
          <p:cNvSpPr txBox="1">
            <a:spLocks/>
          </p:cNvSpPr>
          <p:nvPr/>
        </p:nvSpPr>
        <p:spPr>
          <a:xfrm>
            <a:off x="5290718" y="120717"/>
            <a:ext cx="3199684" cy="648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3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2"/>
    </mc:Choice>
    <mc:Fallback xmlns="">
      <p:transition spd="slow" advTm="2466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FECFC-2B84-4EAE-B1A2-52701493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CC6800F-2FF8-480B-B5F3-8CD86F092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47702"/>
              </p:ext>
            </p:extLst>
          </p:nvPr>
        </p:nvGraphicFramePr>
        <p:xfrm>
          <a:off x="5147353" y="1021539"/>
          <a:ext cx="6560015" cy="482286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087116">
                  <a:extLst>
                    <a:ext uri="{9D8B030D-6E8A-4147-A177-3AD203B41FA5}">
                      <a16:colId xmlns:a16="http://schemas.microsoft.com/office/drawing/2014/main" val="2673209037"/>
                    </a:ext>
                  </a:extLst>
                </a:gridCol>
                <a:gridCol w="1472899">
                  <a:extLst>
                    <a:ext uri="{9D8B030D-6E8A-4147-A177-3AD203B41FA5}">
                      <a16:colId xmlns:a16="http://schemas.microsoft.com/office/drawing/2014/main" val="4190023907"/>
                    </a:ext>
                  </a:extLst>
                </a:gridCol>
              </a:tblGrid>
              <a:tr h="47935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195654" marR="97827" marT="97827" marB="978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MAE</a:t>
                      </a:r>
                    </a:p>
                  </a:txBody>
                  <a:tcPr marL="195654" marR="97827" marT="97827" marB="978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905709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Multiple Linear Regression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46.44356</a:t>
                      </a: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03941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Decision Tree (2 Models)  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27.17903</a:t>
                      </a:r>
                    </a:p>
                  </a:txBody>
                  <a:tcPr marL="195654" marR="6794" marT="97827" marB="97827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861744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Random Forest w/ features in MLR (2 Models)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25.30684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95654" marR="6794" marT="97827" marB="97827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515679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Random Forest w/ all features (2 Models)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25.43161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</a:endParaRPr>
                    </a:p>
                  </a:txBody>
                  <a:tcPr marL="195654" marR="6794" marT="97827" marB="97827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410644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Decision Tree 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31.1612</a:t>
                      </a:r>
                    </a:p>
                  </a:txBody>
                  <a:tcPr marL="195654" marR="6794" marT="97827" marB="97827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23524"/>
                  </a:ext>
                </a:extLst>
              </a:tr>
              <a:tr h="7239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a:t>Random Forest w/ all features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endParaRPr>
                    </a:p>
                  </a:txBody>
                  <a:tcPr marL="195654" marR="97827" marT="97827" marB="9782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24.00157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</a:endParaRPr>
                    </a:p>
                  </a:txBody>
                  <a:tcPr marL="195654" marR="6794" marT="97827" marB="97827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0026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D462899-BF06-4B55-B792-4D8DBC891F9A}"/>
              </a:ext>
            </a:extLst>
          </p:cNvPr>
          <p:cNvSpPr txBox="1"/>
          <p:nvPr/>
        </p:nvSpPr>
        <p:spPr>
          <a:xfrm>
            <a:off x="674237" y="5272043"/>
            <a:ext cx="3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** MAE: Mean Absolute Error**</a:t>
            </a: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94C520A6-4244-45A3-B011-94F5F4D49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107" b="4829"/>
          <a:stretch/>
        </p:blipFill>
        <p:spPr>
          <a:xfrm>
            <a:off x="562938" y="4542708"/>
            <a:ext cx="3768899" cy="5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5"/>
    </mc:Choice>
    <mc:Fallback xmlns="">
      <p:transition spd="slow" advTm="2028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卡通人物&#10;&#10;描述已自动生成">
            <a:extLst>
              <a:ext uri="{FF2B5EF4-FFF2-40B4-BE49-F238E27FC236}">
                <a16:creationId xmlns:a16="http://schemas.microsoft.com/office/drawing/2014/main" id="{0701050C-64FC-49B3-8D86-B77EAFF2F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" r="-1" b="173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203"/>
    </mc:Choice>
    <mc:Fallback xmlns="">
      <p:transition spd="slow" advTm="42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0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FF698-AA49-4269-9ECE-548FEA05D2CB}"/>
              </a:ext>
            </a:extLst>
          </p:cNvPr>
          <p:cNvSpPr txBox="1"/>
          <p:nvPr/>
        </p:nvSpPr>
        <p:spPr>
          <a:xfrm>
            <a:off x="669911" y="1308261"/>
            <a:ext cx="2140196" cy="2382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zh-CN" sz="4400" b="1" dirty="0">
                <a:latin typeface="+mj-lt"/>
                <a:ea typeface="+mj-ea"/>
                <a:cs typeface="+mj-cs"/>
              </a:rPr>
              <a:t>Model Fitting</a:t>
            </a:r>
            <a:endParaRPr kumimoji="0" lang="en-US" sz="4400" b="1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2" name="Rectangle 10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08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420B0CE-0723-47AF-AF90-96561437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984"/>
          <a:stretch/>
        </p:blipFill>
        <p:spPr>
          <a:xfrm>
            <a:off x="2810106" y="306115"/>
            <a:ext cx="9171325" cy="3164104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6BC9C-04FD-4936-A3D0-9C7B0FCD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107" y="3577442"/>
            <a:ext cx="9171324" cy="31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7"/>
    </mc:Choice>
    <mc:Fallback xmlns="">
      <p:transition spd="slow" advTm="192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FE980-CC86-40F5-AAB9-DA03A966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otivation</a:t>
            </a:r>
            <a:b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4" name="Content Placeholder 1029">
            <a:extLst>
              <a:ext uri="{FF2B5EF4-FFF2-40B4-BE49-F238E27FC236}">
                <a16:creationId xmlns:a16="http://schemas.microsoft.com/office/drawing/2014/main" id="{79294640-5A50-423B-9DF7-800DFE6B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Nowadays, football is a popular sport, but it is also a big business. 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Players Are Valued | Football_finance">
            <a:extLst>
              <a:ext uri="{FF2B5EF4-FFF2-40B4-BE49-F238E27FC236}">
                <a16:creationId xmlns:a16="http://schemas.microsoft.com/office/drawing/2014/main" id="{FAB81596-38D3-4321-8272-28BA2F135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64"/>
          <a:stretch/>
        </p:blipFill>
        <p:spPr bwMode="auto">
          <a:xfrm>
            <a:off x="5153822" y="1233854"/>
            <a:ext cx="6553545" cy="439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9"/>
    </mc:Choice>
    <mc:Fallback xmlns="">
      <p:transition spd="slow" advTm="1206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19808D-991B-4067-8960-EFA4CE2E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065" y="695936"/>
            <a:ext cx="2380252" cy="47945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3600" dirty="0">
                <a:solidFill>
                  <a:srgbClr val="FFFFFF"/>
                </a:solidFill>
              </a:rPr>
              <a:t>Dataset</a:t>
            </a: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en-US" altLang="zh-CN" sz="3600" dirty="0">
                <a:solidFill>
                  <a:srgbClr val="FFFFFF"/>
                </a:solidFill>
              </a:rPr>
              <a:t>FIFA 2018</a:t>
            </a: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en-US" altLang="zh-CN" sz="3600" dirty="0">
                <a:solidFill>
                  <a:srgbClr val="FFFFFF"/>
                </a:solidFill>
              </a:rPr>
              <a:t>64 predictors</a:t>
            </a: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24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558F52C-A5D6-46C7-8F85-882CCECF56D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56" r="9347"/>
          <a:stretch/>
        </p:blipFill>
        <p:spPr>
          <a:xfrm>
            <a:off x="135117" y="484632"/>
            <a:ext cx="9503225" cy="58720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73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98"/>
    </mc:Choice>
    <mc:Fallback xmlns="">
      <p:transition spd="slow" advTm="292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89C58D-A549-4ABC-B4C1-5680F97A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Methodology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A9EDB1F9-D1F0-4C66-9710-BB7C527BF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9700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3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"/>
    </mc:Choice>
    <mc:Fallback xmlns="">
      <p:transition spd="slow" advTm="116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646582-5BC1-41E4-BDDC-675B8C40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rgbClr val="FFFFFF"/>
                </a:solidFill>
              </a:rPr>
              <a:t>Data preprocessing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F6D7F-9F76-4BEB-A822-7DC7CC16A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516000" cy="1526741"/>
          </a:xfrm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endParaRPr lang="zh-CN" altLang="en-US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内容占位符 2">
            <a:extLst>
              <a:ext uri="{FF2B5EF4-FFF2-40B4-BE49-F238E27FC236}">
                <a16:creationId xmlns:a16="http://schemas.microsoft.com/office/drawing/2014/main" id="{17CCEB17-ED62-4260-AC31-36C3F46D2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287171"/>
              </p:ext>
            </p:extLst>
          </p:nvPr>
        </p:nvGraphicFramePr>
        <p:xfrm>
          <a:off x="1137227" y="2620937"/>
          <a:ext cx="4053545" cy="356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C5226E5-9031-4FD6-9E0E-9221E5AB36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" r="16477" b="3"/>
          <a:stretch/>
        </p:blipFill>
        <p:spPr>
          <a:xfrm>
            <a:off x="6094476" y="2717154"/>
            <a:ext cx="4802404" cy="3563372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46D2C02E-67D8-41D6-8819-501B659E3511}"/>
              </a:ext>
            </a:extLst>
          </p:cNvPr>
          <p:cNvSpPr txBox="1"/>
          <p:nvPr/>
        </p:nvSpPr>
        <p:spPr>
          <a:xfrm>
            <a:off x="6407421" y="2340322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Non-goalkeeper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683B4FCA-ED94-42DC-82E4-CC3BEDDE85D8}"/>
              </a:ext>
            </a:extLst>
          </p:cNvPr>
          <p:cNvSpPr txBox="1"/>
          <p:nvPr/>
        </p:nvSpPr>
        <p:spPr>
          <a:xfrm>
            <a:off x="9339463" y="2317044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Goalkeeper</a:t>
            </a:r>
          </a:p>
        </p:txBody>
      </p:sp>
    </p:spTree>
    <p:extLst>
      <p:ext uri="{BB962C8B-B14F-4D97-AF65-F5344CB8AC3E}">
        <p14:creationId xmlns:p14="http://schemas.microsoft.com/office/powerpoint/2010/main" val="140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"/>
    </mc:Choice>
    <mc:Fallback xmlns="">
      <p:transition spd="slow" advTm="377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B24FF1-9143-44F1-8F9E-028CA1CF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Multiple Linear Regression</a:t>
            </a:r>
            <a:endParaRPr lang="zh-CN" alt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80C5894-349E-4811-A148-E3473118F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11858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7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6"/>
    </mc:Choice>
    <mc:Fallback xmlns="">
      <p:transition spd="slow" advTm="88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03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3484AE-725C-41DA-962D-0A183EA0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Transformation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图片 12" descr="地图的截图&#10;&#10;描述已自动生成">
            <a:extLst>
              <a:ext uri="{FF2B5EF4-FFF2-40B4-BE49-F238E27FC236}">
                <a16:creationId xmlns:a16="http://schemas.microsoft.com/office/drawing/2014/main" id="{69C29A6B-1319-4D83-B4FC-858BA648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" r="-3" b="5404"/>
          <a:stretch/>
        </p:blipFill>
        <p:spPr>
          <a:xfrm>
            <a:off x="329183" y="4572000"/>
            <a:ext cx="3447288" cy="1956816"/>
          </a:xfrm>
          <a:prstGeom prst="rect">
            <a:avLst/>
          </a:prstGeom>
        </p:spPr>
      </p:pic>
      <p:pic>
        <p:nvPicPr>
          <p:cNvPr id="15" name="图片 14" descr="地图的截图&#10;&#10;描述已自动生成">
            <a:extLst>
              <a:ext uri="{FF2B5EF4-FFF2-40B4-BE49-F238E27FC236}">
                <a16:creationId xmlns:a16="http://schemas.microsoft.com/office/drawing/2014/main" id="{F0DB665C-5DDB-457F-8838-3DC519D18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8072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B40E2-3430-4FA4-8D77-1563E2C9F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7973" y="763523"/>
                <a:ext cx="3511296" cy="533095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>
                  <a:solidFill>
                    <a:srgbClr val="FFFFFF"/>
                  </a:solidFill>
                </a:endParaRPr>
              </a:p>
              <a:p>
                <a:r>
                  <a:rPr lang="en-US" altLang="zh-CN" sz="2200" dirty="0">
                    <a:solidFill>
                      <a:srgbClr val="FFFFFF"/>
                    </a:solidFill>
                  </a:rPr>
                  <a:t>Multiple linear regression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zh-CN" sz="220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200" dirty="0">
                  <a:solidFill>
                    <a:srgbClr val="FFFFFF"/>
                  </a:solidFill>
                </a:endParaRPr>
              </a:p>
              <a:p>
                <a:endParaRPr lang="en-US" altLang="zh-CN" sz="2200" dirty="0">
                  <a:solidFill>
                    <a:srgbClr val="FFFFFF"/>
                  </a:solidFill>
                </a:endParaRPr>
              </a:p>
              <a:p>
                <a:r>
                  <a:rPr lang="en-US" altLang="zh-CN" sz="2200" dirty="0">
                    <a:solidFill>
                      <a:srgbClr val="FFFFFF"/>
                    </a:solidFill>
                  </a:rPr>
                  <a:t>Box-Cox for Response variable</a:t>
                </a:r>
              </a:p>
              <a:p>
                <a:r>
                  <a:rPr lang="en-US" altLang="zh-CN" sz="2200" dirty="0">
                    <a:solidFill>
                      <a:srgbClr val="FFFFFF"/>
                    </a:solidFill>
                  </a:rPr>
                  <a:t>Mean function that is linear in log scale.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2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2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sz="22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2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B40E2-3430-4FA4-8D77-1563E2C9F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7973" y="763523"/>
                <a:ext cx="3511296" cy="5330952"/>
              </a:xfrm>
              <a:blipFill>
                <a:blip r:embed="rId5"/>
                <a:stretch>
                  <a:fillRect l="-1910" r="-347" b="-9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C5581B-12F5-4BCA-A4F8-751E7CB8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836" y="2496221"/>
            <a:ext cx="3363531" cy="2075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83DD-95F2-437F-B782-DD0EADC33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74" y="2496221"/>
            <a:ext cx="3447288" cy="21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1"/>
    </mc:Choice>
    <mc:Fallback xmlns="">
      <p:transition spd="slow" advTm="278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8954B9-0270-45EC-B7ED-3CE77849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Multicollinearity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B6C7864-BCD8-4243-9F5F-4A2F9E0CD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4211"/>
              </p:ext>
            </p:extLst>
          </p:nvPr>
        </p:nvGraphicFramePr>
        <p:xfrm>
          <a:off x="5380383" y="300715"/>
          <a:ext cx="5393634" cy="5898272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3028852137"/>
                    </a:ext>
                  </a:extLst>
                </a:gridCol>
                <a:gridCol w="1665534">
                  <a:extLst>
                    <a:ext uri="{9D8B030D-6E8A-4147-A177-3AD203B41FA5}">
                      <a16:colId xmlns:a16="http://schemas.microsoft.com/office/drawing/2014/main" val="1286346360"/>
                    </a:ext>
                  </a:extLst>
                </a:gridCol>
                <a:gridCol w="1422271">
                  <a:extLst>
                    <a:ext uri="{9D8B030D-6E8A-4147-A177-3AD203B41FA5}">
                      <a16:colId xmlns:a16="http://schemas.microsoft.com/office/drawing/2014/main" val="3105952967"/>
                    </a:ext>
                  </a:extLst>
                </a:gridCol>
                <a:gridCol w="731207">
                  <a:extLst>
                    <a:ext uri="{9D8B030D-6E8A-4147-A177-3AD203B41FA5}">
                      <a16:colId xmlns:a16="http://schemas.microsoft.com/office/drawing/2014/main" val="596365058"/>
                    </a:ext>
                  </a:extLst>
                </a:gridCol>
              </a:tblGrid>
              <a:tr h="42168">
                <a:tc>
                  <a:txBody>
                    <a:bodyPr/>
                    <a:lstStyle/>
                    <a:p>
                      <a:pPr algn="ctr"/>
                      <a:endParaRPr lang="zh-CN" altLang="en-US" sz="2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04" marR="2104" marT="4542" marB="454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04" marR="2104" marT="4542" marB="454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04" marR="2104" marT="4542" marB="454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04" marR="2104" marT="4542" marB="4542" anchor="ctr"/>
                </a:tc>
                <a:extLst>
                  <a:ext uri="{0D108BD9-81ED-4DB2-BD59-A6C34878D82A}">
                    <a16:rowId xmlns:a16="http://schemas.microsoft.com/office/drawing/2014/main" val="484397838"/>
                  </a:ext>
                </a:extLst>
              </a:tr>
              <a:tr h="3689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</a:t>
                      </a:r>
                    </a:p>
                  </a:txBody>
                  <a:tcPr marL="19695" marR="19695" marT="19695" marB="196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</a:t>
                      </a:r>
                    </a:p>
                  </a:txBody>
                  <a:tcPr marL="19695" marR="19695" marT="19695" marB="196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95" marR="19695" marT="19695" marB="196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19695" marR="19695" marT="19695" marB="196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392197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gk_diving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31458275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gk_handling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0860069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gk_kicking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0890784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gk_positioning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9082093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gk_reflexes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08784860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sprint_speed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0.9635204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6319022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acceleration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0.9458861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24301217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0.9244749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65815370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gk_reflexes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0.9244749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132911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0.9211232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8708316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gk_positioning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0.9211232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4587980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0.9210275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7417264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gk_diving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0.9210275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944753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0.9009305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7868122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gk_handling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best_pos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0.9009305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4266316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</a:t>
                      </a: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0.8758591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4703104"/>
                  </a:ext>
                </a:extLst>
              </a:tr>
              <a:tr h="3064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gk_diving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0.8758591</a:t>
                      </a:r>
                      <a:endParaRPr lang="en-US" altLang="zh-CN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24892240"/>
                  </a:ext>
                </a:extLst>
              </a:tr>
              <a:tr h="2761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gk_reflexes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0.8758591</a:t>
                      </a:r>
                      <a:endParaRPr lang="en-US" altLang="zh-CN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104" marR="2104" marT="1682" marB="16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2306987"/>
                  </a:ext>
                </a:extLst>
              </a:tr>
            </a:tbl>
          </a:graphicData>
        </a:graphic>
      </p:graphicFrame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120AA01-3FD5-4660-963B-A95076CE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45723"/>
            <a:ext cx="35694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Multicollinearity occurs when two or more explanatory variables in a multiple regression model are highly linearly related. 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C3ECF0-A8BB-443F-88F2-647357AC47D9}"/>
                  </a:ext>
                </a:extLst>
              </p:cNvPr>
              <p:cNvSpPr txBox="1"/>
              <p:nvPr/>
            </p:nvSpPr>
            <p:spPr>
              <a:xfrm>
                <a:off x="675668" y="4535170"/>
                <a:ext cx="3713452" cy="337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0</m:t>
                          </m:r>
                        </m:sub>
                      </m:sSub>
                      <m:r>
                        <a:rPr lang="zh-CN" alt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  <m:r>
                            <a:rPr lang="zh-CN" altLang="en-US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+⋯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C3ECF0-A8BB-443F-88F2-647357AC4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8" y="4535170"/>
                <a:ext cx="3713452" cy="337593"/>
              </a:xfrm>
              <a:prstGeom prst="rect">
                <a:avLst/>
              </a:prstGeom>
              <a:blipFill>
                <a:blip r:embed="rId3"/>
                <a:stretch>
                  <a:fillRect l="-985" r="-82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97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3"/>
    </mc:Choice>
    <mc:Fallback xmlns="">
      <p:transition spd="slow" advTm="238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646582-5BC1-41E4-BDDC-675B8C40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</a:rPr>
              <a:t>Variable Selection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F6D7F-9F76-4BEB-A822-7DC7CC16A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516000" cy="1526741"/>
          </a:xfrm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pt-BR" altLang="zh-CN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AIC = log(RSS</a:t>
            </a:r>
            <a:r>
              <a:rPr lang="pt-BR" altLang="zh-CN" sz="1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</a:t>
            </a:r>
            <a:r>
              <a:rPr lang="pt-BR" altLang="zh-CN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=n) + 2k + C</a:t>
            </a:r>
            <a:endParaRPr lang="zh-CN" altLang="en-US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B9DB3-8F6B-4FF7-B431-3AEF981FC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29" b="-2"/>
          <a:stretch/>
        </p:blipFill>
        <p:spPr>
          <a:xfrm>
            <a:off x="380785" y="2527997"/>
            <a:ext cx="5559480" cy="3749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5B02E7-BB1E-46DA-A4CD-8AC7AFE48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5" b="-2"/>
          <a:stretch/>
        </p:blipFill>
        <p:spPr>
          <a:xfrm>
            <a:off x="6251736" y="2527997"/>
            <a:ext cx="5546955" cy="374904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DA82BE07-04D6-41F3-8831-7C7114A88D99}"/>
              </a:ext>
            </a:extLst>
          </p:cNvPr>
          <p:cNvSpPr txBox="1"/>
          <p:nvPr/>
        </p:nvSpPr>
        <p:spPr>
          <a:xfrm>
            <a:off x="9724535" y="2834856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Non-goalkeeper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02B1E74-6A61-456C-A012-7A01CC8D84DA}"/>
              </a:ext>
            </a:extLst>
          </p:cNvPr>
          <p:cNvSpPr txBox="1"/>
          <p:nvPr/>
        </p:nvSpPr>
        <p:spPr>
          <a:xfrm>
            <a:off x="4361152" y="2834856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Goalkeeper</a:t>
            </a:r>
          </a:p>
        </p:txBody>
      </p:sp>
    </p:spTree>
    <p:extLst>
      <p:ext uri="{BB962C8B-B14F-4D97-AF65-F5344CB8AC3E}">
        <p14:creationId xmlns:p14="http://schemas.microsoft.com/office/powerpoint/2010/main" val="31661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7"/>
    </mc:Choice>
    <mc:Fallback xmlns="">
      <p:transition spd="slow" advTm="37487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1012</Words>
  <Application>Microsoft Office PowerPoint</Application>
  <PresentationFormat>宽屏</PresentationFormat>
  <Paragraphs>229</Paragraphs>
  <Slides>19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Cambria Math</vt:lpstr>
      <vt:lpstr>Georgia</vt:lpstr>
      <vt:lpstr>Times New Roman</vt:lpstr>
      <vt:lpstr>Verdana</vt:lpstr>
      <vt:lpstr>Wingdings 3</vt:lpstr>
      <vt:lpstr>Office 主题​​</vt:lpstr>
      <vt:lpstr>Football players’ market value with Multiple Linear Regression</vt:lpstr>
      <vt:lpstr>Motivation </vt:lpstr>
      <vt:lpstr>Dataset  FIFA 2018  64 predictors    </vt:lpstr>
      <vt:lpstr>Methodology</vt:lpstr>
      <vt:lpstr>Data preprocessing</vt:lpstr>
      <vt:lpstr>Multiple Linear Regression</vt:lpstr>
      <vt:lpstr>Transformation</vt:lpstr>
      <vt:lpstr>Multicollinearity</vt:lpstr>
      <vt:lpstr>Variable Selection</vt:lpstr>
      <vt:lpstr>PowerPoint 演示文稿</vt:lpstr>
      <vt:lpstr>Relative importance metrics</vt:lpstr>
      <vt:lpstr>PowerPoint 演示文稿</vt:lpstr>
      <vt:lpstr> </vt:lpstr>
      <vt:lpstr>PowerPoint 演示文稿</vt:lpstr>
      <vt:lpstr>PowerPoint 演示文稿</vt:lpstr>
      <vt:lpstr>Model Comparison</vt:lpstr>
      <vt:lpstr>Model Comparison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players’ market value with Multiple Linear Regression</dc:title>
  <dc:creator>yuyu fan</dc:creator>
  <cp:lastModifiedBy>yuyu fan</cp:lastModifiedBy>
  <cp:revision>5</cp:revision>
  <dcterms:created xsi:type="dcterms:W3CDTF">2020-04-22T20:17:07Z</dcterms:created>
  <dcterms:modified xsi:type="dcterms:W3CDTF">2020-04-24T03:41:39Z</dcterms:modified>
</cp:coreProperties>
</file>